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1" r:id="rId3"/>
    <p:sldId id="282" r:id="rId4"/>
    <p:sldId id="284" r:id="rId5"/>
    <p:sldId id="283" r:id="rId6"/>
    <p:sldId id="275" r:id="rId7"/>
    <p:sldId id="276" r:id="rId8"/>
    <p:sldId id="259" r:id="rId9"/>
    <p:sldId id="260" r:id="rId10"/>
    <p:sldId id="272" r:id="rId11"/>
    <p:sldId id="261" r:id="rId12"/>
    <p:sldId id="263" r:id="rId13"/>
    <p:sldId id="264" r:id="rId14"/>
    <p:sldId id="265" r:id="rId15"/>
    <p:sldId id="277" r:id="rId16"/>
    <p:sldId id="278" r:id="rId17"/>
    <p:sldId id="273" r:id="rId18"/>
    <p:sldId id="279" r:id="rId19"/>
    <p:sldId id="274" r:id="rId20"/>
    <p:sldId id="280"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p:scale>
          <a:sx n="75" d="100"/>
          <a:sy n="75" d="100"/>
        </p:scale>
        <p:origin x="979"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37C3-06D6-A443-1291-EC3FDEE294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8CB9628-392A-070A-0E20-D80B92AD3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0F3AD7-19A3-EB6C-5658-0DADC16112E2}"/>
              </a:ext>
            </a:extLst>
          </p:cNvPr>
          <p:cNvSpPr>
            <a:spLocks noGrp="1"/>
          </p:cNvSpPr>
          <p:nvPr>
            <p:ph type="dt" sz="half" idx="10"/>
          </p:nvPr>
        </p:nvSpPr>
        <p:spPr/>
        <p:txBody>
          <a:bodyPr/>
          <a:lstStyle/>
          <a:p>
            <a:fld id="{F8AEFDD7-2CD3-4811-8F48-9D9E369F738D}" type="datetimeFigureOut">
              <a:rPr lang="en-IN" smtClean="0"/>
              <a:t>22-05-2023</a:t>
            </a:fld>
            <a:endParaRPr lang="en-IN"/>
          </a:p>
        </p:txBody>
      </p:sp>
      <p:sp>
        <p:nvSpPr>
          <p:cNvPr id="5" name="Footer Placeholder 4">
            <a:extLst>
              <a:ext uri="{FF2B5EF4-FFF2-40B4-BE49-F238E27FC236}">
                <a16:creationId xmlns:a16="http://schemas.microsoft.com/office/drawing/2014/main" id="{2BB8B340-9720-45D5-0E27-D5295C25BB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337C51-A890-81A9-516E-6A09651D249D}"/>
              </a:ext>
            </a:extLst>
          </p:cNvPr>
          <p:cNvSpPr>
            <a:spLocks noGrp="1"/>
          </p:cNvSpPr>
          <p:nvPr>
            <p:ph type="sldNum" sz="quarter" idx="12"/>
          </p:nvPr>
        </p:nvSpPr>
        <p:spPr/>
        <p:txBody>
          <a:bodyPr/>
          <a:lstStyle/>
          <a:p>
            <a:fld id="{7D56D1DF-307D-42F2-A4DF-0F36B7B6E618}" type="slidenum">
              <a:rPr lang="en-IN" smtClean="0"/>
              <a:t>‹#›</a:t>
            </a:fld>
            <a:endParaRPr lang="en-IN"/>
          </a:p>
        </p:txBody>
      </p:sp>
    </p:spTree>
    <p:extLst>
      <p:ext uri="{BB962C8B-B14F-4D97-AF65-F5344CB8AC3E}">
        <p14:creationId xmlns:p14="http://schemas.microsoft.com/office/powerpoint/2010/main" val="1910137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116F-237B-9ED9-7865-A41AEC75F8F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B23036-60E3-6D0F-7933-9319398AB7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832095-D5C4-032C-A310-071C369AF474}"/>
              </a:ext>
            </a:extLst>
          </p:cNvPr>
          <p:cNvSpPr>
            <a:spLocks noGrp="1"/>
          </p:cNvSpPr>
          <p:nvPr>
            <p:ph type="dt" sz="half" idx="10"/>
          </p:nvPr>
        </p:nvSpPr>
        <p:spPr/>
        <p:txBody>
          <a:bodyPr/>
          <a:lstStyle/>
          <a:p>
            <a:fld id="{F8AEFDD7-2CD3-4811-8F48-9D9E369F738D}" type="datetimeFigureOut">
              <a:rPr lang="en-IN" smtClean="0"/>
              <a:t>22-05-2023</a:t>
            </a:fld>
            <a:endParaRPr lang="en-IN"/>
          </a:p>
        </p:txBody>
      </p:sp>
      <p:sp>
        <p:nvSpPr>
          <p:cNvPr id="5" name="Footer Placeholder 4">
            <a:extLst>
              <a:ext uri="{FF2B5EF4-FFF2-40B4-BE49-F238E27FC236}">
                <a16:creationId xmlns:a16="http://schemas.microsoft.com/office/drawing/2014/main" id="{E6031AC2-B016-0ECA-E4D6-ED0294300E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4E610F-C5BB-1351-D464-5BF6CBF84909}"/>
              </a:ext>
            </a:extLst>
          </p:cNvPr>
          <p:cNvSpPr>
            <a:spLocks noGrp="1"/>
          </p:cNvSpPr>
          <p:nvPr>
            <p:ph type="sldNum" sz="quarter" idx="12"/>
          </p:nvPr>
        </p:nvSpPr>
        <p:spPr/>
        <p:txBody>
          <a:bodyPr/>
          <a:lstStyle/>
          <a:p>
            <a:fld id="{7D56D1DF-307D-42F2-A4DF-0F36B7B6E618}" type="slidenum">
              <a:rPr lang="en-IN" smtClean="0"/>
              <a:t>‹#›</a:t>
            </a:fld>
            <a:endParaRPr lang="en-IN"/>
          </a:p>
        </p:txBody>
      </p:sp>
    </p:spTree>
    <p:extLst>
      <p:ext uri="{BB962C8B-B14F-4D97-AF65-F5344CB8AC3E}">
        <p14:creationId xmlns:p14="http://schemas.microsoft.com/office/powerpoint/2010/main" val="170705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1C7D18-74B3-F230-5C71-6A0803EE10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F1801E-C0E1-1EDB-3CB0-8F91441931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602CC2-DB32-DB40-526F-1D16580C9FAB}"/>
              </a:ext>
            </a:extLst>
          </p:cNvPr>
          <p:cNvSpPr>
            <a:spLocks noGrp="1"/>
          </p:cNvSpPr>
          <p:nvPr>
            <p:ph type="dt" sz="half" idx="10"/>
          </p:nvPr>
        </p:nvSpPr>
        <p:spPr/>
        <p:txBody>
          <a:bodyPr/>
          <a:lstStyle/>
          <a:p>
            <a:fld id="{F8AEFDD7-2CD3-4811-8F48-9D9E369F738D}" type="datetimeFigureOut">
              <a:rPr lang="en-IN" smtClean="0"/>
              <a:t>22-05-2023</a:t>
            </a:fld>
            <a:endParaRPr lang="en-IN"/>
          </a:p>
        </p:txBody>
      </p:sp>
      <p:sp>
        <p:nvSpPr>
          <p:cNvPr id="5" name="Footer Placeholder 4">
            <a:extLst>
              <a:ext uri="{FF2B5EF4-FFF2-40B4-BE49-F238E27FC236}">
                <a16:creationId xmlns:a16="http://schemas.microsoft.com/office/drawing/2014/main" id="{2770E9E3-25E1-E96E-B022-58B3A96BCD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4FEDA5-D586-ACEF-8B48-44A830CC7A5F}"/>
              </a:ext>
            </a:extLst>
          </p:cNvPr>
          <p:cNvSpPr>
            <a:spLocks noGrp="1"/>
          </p:cNvSpPr>
          <p:nvPr>
            <p:ph type="sldNum" sz="quarter" idx="12"/>
          </p:nvPr>
        </p:nvSpPr>
        <p:spPr/>
        <p:txBody>
          <a:bodyPr/>
          <a:lstStyle/>
          <a:p>
            <a:fld id="{7D56D1DF-307D-42F2-A4DF-0F36B7B6E618}" type="slidenum">
              <a:rPr lang="en-IN" smtClean="0"/>
              <a:t>‹#›</a:t>
            </a:fld>
            <a:endParaRPr lang="en-IN"/>
          </a:p>
        </p:txBody>
      </p:sp>
    </p:spTree>
    <p:extLst>
      <p:ext uri="{BB962C8B-B14F-4D97-AF65-F5344CB8AC3E}">
        <p14:creationId xmlns:p14="http://schemas.microsoft.com/office/powerpoint/2010/main" val="409793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1962-3F75-096A-142E-2A9F26F478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363FF5-6481-C585-3E55-534C362BC6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3CADEB-65EF-FE04-76F2-5190F405062F}"/>
              </a:ext>
            </a:extLst>
          </p:cNvPr>
          <p:cNvSpPr>
            <a:spLocks noGrp="1"/>
          </p:cNvSpPr>
          <p:nvPr>
            <p:ph type="dt" sz="half" idx="10"/>
          </p:nvPr>
        </p:nvSpPr>
        <p:spPr/>
        <p:txBody>
          <a:bodyPr/>
          <a:lstStyle/>
          <a:p>
            <a:fld id="{F8AEFDD7-2CD3-4811-8F48-9D9E369F738D}" type="datetimeFigureOut">
              <a:rPr lang="en-IN" smtClean="0"/>
              <a:t>22-05-2023</a:t>
            </a:fld>
            <a:endParaRPr lang="en-IN"/>
          </a:p>
        </p:txBody>
      </p:sp>
      <p:sp>
        <p:nvSpPr>
          <p:cNvPr id="5" name="Footer Placeholder 4">
            <a:extLst>
              <a:ext uri="{FF2B5EF4-FFF2-40B4-BE49-F238E27FC236}">
                <a16:creationId xmlns:a16="http://schemas.microsoft.com/office/drawing/2014/main" id="{F98E0EDC-9629-B12E-9A09-F6137B6D97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B56FD1-91A8-7E6F-D09D-BF558B084DB0}"/>
              </a:ext>
            </a:extLst>
          </p:cNvPr>
          <p:cNvSpPr>
            <a:spLocks noGrp="1"/>
          </p:cNvSpPr>
          <p:nvPr>
            <p:ph type="sldNum" sz="quarter" idx="12"/>
          </p:nvPr>
        </p:nvSpPr>
        <p:spPr/>
        <p:txBody>
          <a:bodyPr/>
          <a:lstStyle/>
          <a:p>
            <a:fld id="{7D56D1DF-307D-42F2-A4DF-0F36B7B6E618}" type="slidenum">
              <a:rPr lang="en-IN" smtClean="0"/>
              <a:t>‹#›</a:t>
            </a:fld>
            <a:endParaRPr lang="en-IN"/>
          </a:p>
        </p:txBody>
      </p:sp>
    </p:spTree>
    <p:extLst>
      <p:ext uri="{BB962C8B-B14F-4D97-AF65-F5344CB8AC3E}">
        <p14:creationId xmlns:p14="http://schemas.microsoft.com/office/powerpoint/2010/main" val="3606515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A643-B537-60E5-B7B0-14E3063F6D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54D18E0-0CC0-CA0E-0448-9B96D3B22D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68738A-C313-3814-16D5-60771E4CD287}"/>
              </a:ext>
            </a:extLst>
          </p:cNvPr>
          <p:cNvSpPr>
            <a:spLocks noGrp="1"/>
          </p:cNvSpPr>
          <p:nvPr>
            <p:ph type="dt" sz="half" idx="10"/>
          </p:nvPr>
        </p:nvSpPr>
        <p:spPr/>
        <p:txBody>
          <a:bodyPr/>
          <a:lstStyle/>
          <a:p>
            <a:fld id="{F8AEFDD7-2CD3-4811-8F48-9D9E369F738D}" type="datetimeFigureOut">
              <a:rPr lang="en-IN" smtClean="0"/>
              <a:t>22-05-2023</a:t>
            </a:fld>
            <a:endParaRPr lang="en-IN"/>
          </a:p>
        </p:txBody>
      </p:sp>
      <p:sp>
        <p:nvSpPr>
          <p:cNvPr id="5" name="Footer Placeholder 4">
            <a:extLst>
              <a:ext uri="{FF2B5EF4-FFF2-40B4-BE49-F238E27FC236}">
                <a16:creationId xmlns:a16="http://schemas.microsoft.com/office/drawing/2014/main" id="{9871B4F6-7ADB-91CC-98AC-7D3A9EB94C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5404E7-AE86-3F8C-766E-2113934E08FC}"/>
              </a:ext>
            </a:extLst>
          </p:cNvPr>
          <p:cNvSpPr>
            <a:spLocks noGrp="1"/>
          </p:cNvSpPr>
          <p:nvPr>
            <p:ph type="sldNum" sz="quarter" idx="12"/>
          </p:nvPr>
        </p:nvSpPr>
        <p:spPr/>
        <p:txBody>
          <a:bodyPr/>
          <a:lstStyle/>
          <a:p>
            <a:fld id="{7D56D1DF-307D-42F2-A4DF-0F36B7B6E618}" type="slidenum">
              <a:rPr lang="en-IN" smtClean="0"/>
              <a:t>‹#›</a:t>
            </a:fld>
            <a:endParaRPr lang="en-IN"/>
          </a:p>
        </p:txBody>
      </p:sp>
    </p:spTree>
    <p:extLst>
      <p:ext uri="{BB962C8B-B14F-4D97-AF65-F5344CB8AC3E}">
        <p14:creationId xmlns:p14="http://schemas.microsoft.com/office/powerpoint/2010/main" val="3770620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12E1E-E509-3C16-EAEF-41288AD82A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F14D88-6A00-40B7-98B0-8138EE4566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F07B9C-40FB-8072-935A-A8944B7D5D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86FD6E-2DB2-86F0-0832-E93F4FDCEBAD}"/>
              </a:ext>
            </a:extLst>
          </p:cNvPr>
          <p:cNvSpPr>
            <a:spLocks noGrp="1"/>
          </p:cNvSpPr>
          <p:nvPr>
            <p:ph type="dt" sz="half" idx="10"/>
          </p:nvPr>
        </p:nvSpPr>
        <p:spPr/>
        <p:txBody>
          <a:bodyPr/>
          <a:lstStyle/>
          <a:p>
            <a:fld id="{F8AEFDD7-2CD3-4811-8F48-9D9E369F738D}" type="datetimeFigureOut">
              <a:rPr lang="en-IN" smtClean="0"/>
              <a:t>22-05-2023</a:t>
            </a:fld>
            <a:endParaRPr lang="en-IN"/>
          </a:p>
        </p:txBody>
      </p:sp>
      <p:sp>
        <p:nvSpPr>
          <p:cNvPr id="6" name="Footer Placeholder 5">
            <a:extLst>
              <a:ext uri="{FF2B5EF4-FFF2-40B4-BE49-F238E27FC236}">
                <a16:creationId xmlns:a16="http://schemas.microsoft.com/office/drawing/2014/main" id="{3E9BFD0A-6E81-E6DB-B966-BB6031534F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33600F-967C-7050-685C-72024AFD63E5}"/>
              </a:ext>
            </a:extLst>
          </p:cNvPr>
          <p:cNvSpPr>
            <a:spLocks noGrp="1"/>
          </p:cNvSpPr>
          <p:nvPr>
            <p:ph type="sldNum" sz="quarter" idx="12"/>
          </p:nvPr>
        </p:nvSpPr>
        <p:spPr/>
        <p:txBody>
          <a:bodyPr/>
          <a:lstStyle/>
          <a:p>
            <a:fld id="{7D56D1DF-307D-42F2-A4DF-0F36B7B6E618}" type="slidenum">
              <a:rPr lang="en-IN" smtClean="0"/>
              <a:t>‹#›</a:t>
            </a:fld>
            <a:endParaRPr lang="en-IN"/>
          </a:p>
        </p:txBody>
      </p:sp>
    </p:spTree>
    <p:extLst>
      <p:ext uri="{BB962C8B-B14F-4D97-AF65-F5344CB8AC3E}">
        <p14:creationId xmlns:p14="http://schemas.microsoft.com/office/powerpoint/2010/main" val="346010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5A01-53DF-A1F7-BFA3-92CEB29ECD7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441D86D-E867-14B4-7319-1BCB5E06C1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A0BF9B-A02D-20DA-9188-2185D23907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EAB54B-32EE-67C1-E350-953F9AB6E2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EC19B6-1875-3060-EC3C-5D0A1FB085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678EE0-C7E3-ADD1-AE9F-DCC7FD8FD8B1}"/>
              </a:ext>
            </a:extLst>
          </p:cNvPr>
          <p:cNvSpPr>
            <a:spLocks noGrp="1"/>
          </p:cNvSpPr>
          <p:nvPr>
            <p:ph type="dt" sz="half" idx="10"/>
          </p:nvPr>
        </p:nvSpPr>
        <p:spPr/>
        <p:txBody>
          <a:bodyPr/>
          <a:lstStyle/>
          <a:p>
            <a:fld id="{F8AEFDD7-2CD3-4811-8F48-9D9E369F738D}" type="datetimeFigureOut">
              <a:rPr lang="en-IN" smtClean="0"/>
              <a:t>22-05-2023</a:t>
            </a:fld>
            <a:endParaRPr lang="en-IN"/>
          </a:p>
        </p:txBody>
      </p:sp>
      <p:sp>
        <p:nvSpPr>
          <p:cNvPr id="8" name="Footer Placeholder 7">
            <a:extLst>
              <a:ext uri="{FF2B5EF4-FFF2-40B4-BE49-F238E27FC236}">
                <a16:creationId xmlns:a16="http://schemas.microsoft.com/office/drawing/2014/main" id="{932A027A-341A-0C2C-6DB7-905AA34431D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FBAA028-27B4-BBA2-8FDB-A25329F74109}"/>
              </a:ext>
            </a:extLst>
          </p:cNvPr>
          <p:cNvSpPr>
            <a:spLocks noGrp="1"/>
          </p:cNvSpPr>
          <p:nvPr>
            <p:ph type="sldNum" sz="quarter" idx="12"/>
          </p:nvPr>
        </p:nvSpPr>
        <p:spPr/>
        <p:txBody>
          <a:bodyPr/>
          <a:lstStyle/>
          <a:p>
            <a:fld id="{7D56D1DF-307D-42F2-A4DF-0F36B7B6E618}" type="slidenum">
              <a:rPr lang="en-IN" smtClean="0"/>
              <a:t>‹#›</a:t>
            </a:fld>
            <a:endParaRPr lang="en-IN"/>
          </a:p>
        </p:txBody>
      </p:sp>
    </p:spTree>
    <p:extLst>
      <p:ext uri="{BB962C8B-B14F-4D97-AF65-F5344CB8AC3E}">
        <p14:creationId xmlns:p14="http://schemas.microsoft.com/office/powerpoint/2010/main" val="353630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32BC-69B3-B3FE-B741-98990E2FED6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483C33-39CD-1C20-AFE0-5395A0488599}"/>
              </a:ext>
            </a:extLst>
          </p:cNvPr>
          <p:cNvSpPr>
            <a:spLocks noGrp="1"/>
          </p:cNvSpPr>
          <p:nvPr>
            <p:ph type="dt" sz="half" idx="10"/>
          </p:nvPr>
        </p:nvSpPr>
        <p:spPr/>
        <p:txBody>
          <a:bodyPr/>
          <a:lstStyle/>
          <a:p>
            <a:fld id="{F8AEFDD7-2CD3-4811-8F48-9D9E369F738D}" type="datetimeFigureOut">
              <a:rPr lang="en-IN" smtClean="0"/>
              <a:t>22-05-2023</a:t>
            </a:fld>
            <a:endParaRPr lang="en-IN"/>
          </a:p>
        </p:txBody>
      </p:sp>
      <p:sp>
        <p:nvSpPr>
          <p:cNvPr id="4" name="Footer Placeholder 3">
            <a:extLst>
              <a:ext uri="{FF2B5EF4-FFF2-40B4-BE49-F238E27FC236}">
                <a16:creationId xmlns:a16="http://schemas.microsoft.com/office/drawing/2014/main" id="{D5857ABF-362E-8F9F-ED0F-80CC4310F95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1B1B6B6-7505-5ECD-5C3F-6EBE16392241}"/>
              </a:ext>
            </a:extLst>
          </p:cNvPr>
          <p:cNvSpPr>
            <a:spLocks noGrp="1"/>
          </p:cNvSpPr>
          <p:nvPr>
            <p:ph type="sldNum" sz="quarter" idx="12"/>
          </p:nvPr>
        </p:nvSpPr>
        <p:spPr/>
        <p:txBody>
          <a:bodyPr/>
          <a:lstStyle/>
          <a:p>
            <a:fld id="{7D56D1DF-307D-42F2-A4DF-0F36B7B6E618}" type="slidenum">
              <a:rPr lang="en-IN" smtClean="0"/>
              <a:t>‹#›</a:t>
            </a:fld>
            <a:endParaRPr lang="en-IN"/>
          </a:p>
        </p:txBody>
      </p:sp>
    </p:spTree>
    <p:extLst>
      <p:ext uri="{BB962C8B-B14F-4D97-AF65-F5344CB8AC3E}">
        <p14:creationId xmlns:p14="http://schemas.microsoft.com/office/powerpoint/2010/main" val="629929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2BC22D-01D8-99E6-0150-BAD9475486FA}"/>
              </a:ext>
            </a:extLst>
          </p:cNvPr>
          <p:cNvSpPr>
            <a:spLocks noGrp="1"/>
          </p:cNvSpPr>
          <p:nvPr>
            <p:ph type="dt" sz="half" idx="10"/>
          </p:nvPr>
        </p:nvSpPr>
        <p:spPr/>
        <p:txBody>
          <a:bodyPr/>
          <a:lstStyle/>
          <a:p>
            <a:fld id="{F8AEFDD7-2CD3-4811-8F48-9D9E369F738D}" type="datetimeFigureOut">
              <a:rPr lang="en-IN" smtClean="0"/>
              <a:t>22-05-2023</a:t>
            </a:fld>
            <a:endParaRPr lang="en-IN"/>
          </a:p>
        </p:txBody>
      </p:sp>
      <p:sp>
        <p:nvSpPr>
          <p:cNvPr id="3" name="Footer Placeholder 2">
            <a:extLst>
              <a:ext uri="{FF2B5EF4-FFF2-40B4-BE49-F238E27FC236}">
                <a16:creationId xmlns:a16="http://schemas.microsoft.com/office/drawing/2014/main" id="{0FF8F04E-B67E-3616-F73D-8F9B34B1A4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784082-B8D1-B67A-60FE-AA831CA29D8D}"/>
              </a:ext>
            </a:extLst>
          </p:cNvPr>
          <p:cNvSpPr>
            <a:spLocks noGrp="1"/>
          </p:cNvSpPr>
          <p:nvPr>
            <p:ph type="sldNum" sz="quarter" idx="12"/>
          </p:nvPr>
        </p:nvSpPr>
        <p:spPr/>
        <p:txBody>
          <a:bodyPr/>
          <a:lstStyle/>
          <a:p>
            <a:fld id="{7D56D1DF-307D-42F2-A4DF-0F36B7B6E618}" type="slidenum">
              <a:rPr lang="en-IN" smtClean="0"/>
              <a:t>‹#›</a:t>
            </a:fld>
            <a:endParaRPr lang="en-IN"/>
          </a:p>
        </p:txBody>
      </p:sp>
    </p:spTree>
    <p:extLst>
      <p:ext uri="{BB962C8B-B14F-4D97-AF65-F5344CB8AC3E}">
        <p14:creationId xmlns:p14="http://schemas.microsoft.com/office/powerpoint/2010/main" val="3637655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33D1-8C46-D9DD-B65B-9174AAFF0D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CC621B-1030-123B-E506-9BC78F2EE6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BF8F3F9-E508-B6BB-81CD-D3FFEC5D3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677C88-CC41-9F71-43C7-EFBFE652DCC9}"/>
              </a:ext>
            </a:extLst>
          </p:cNvPr>
          <p:cNvSpPr>
            <a:spLocks noGrp="1"/>
          </p:cNvSpPr>
          <p:nvPr>
            <p:ph type="dt" sz="half" idx="10"/>
          </p:nvPr>
        </p:nvSpPr>
        <p:spPr/>
        <p:txBody>
          <a:bodyPr/>
          <a:lstStyle/>
          <a:p>
            <a:fld id="{F8AEFDD7-2CD3-4811-8F48-9D9E369F738D}" type="datetimeFigureOut">
              <a:rPr lang="en-IN" smtClean="0"/>
              <a:t>22-05-2023</a:t>
            </a:fld>
            <a:endParaRPr lang="en-IN"/>
          </a:p>
        </p:txBody>
      </p:sp>
      <p:sp>
        <p:nvSpPr>
          <p:cNvPr id="6" name="Footer Placeholder 5">
            <a:extLst>
              <a:ext uri="{FF2B5EF4-FFF2-40B4-BE49-F238E27FC236}">
                <a16:creationId xmlns:a16="http://schemas.microsoft.com/office/drawing/2014/main" id="{746EB901-0B9B-F471-6A29-944CC5CF3D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737B12-6B88-6D71-9277-53E2EACC4FB1}"/>
              </a:ext>
            </a:extLst>
          </p:cNvPr>
          <p:cNvSpPr>
            <a:spLocks noGrp="1"/>
          </p:cNvSpPr>
          <p:nvPr>
            <p:ph type="sldNum" sz="quarter" idx="12"/>
          </p:nvPr>
        </p:nvSpPr>
        <p:spPr/>
        <p:txBody>
          <a:bodyPr/>
          <a:lstStyle/>
          <a:p>
            <a:fld id="{7D56D1DF-307D-42F2-A4DF-0F36B7B6E618}" type="slidenum">
              <a:rPr lang="en-IN" smtClean="0"/>
              <a:t>‹#›</a:t>
            </a:fld>
            <a:endParaRPr lang="en-IN"/>
          </a:p>
        </p:txBody>
      </p:sp>
    </p:spTree>
    <p:extLst>
      <p:ext uri="{BB962C8B-B14F-4D97-AF65-F5344CB8AC3E}">
        <p14:creationId xmlns:p14="http://schemas.microsoft.com/office/powerpoint/2010/main" val="273300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1CCF2-877E-839F-E7B1-1447D78209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271FC4D-41F4-BBBA-B729-12D883B091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6975FDD-B6E2-6583-0D34-B836D7E0C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18A2C-BEBE-68DA-A7B7-83C66DC3C519}"/>
              </a:ext>
            </a:extLst>
          </p:cNvPr>
          <p:cNvSpPr>
            <a:spLocks noGrp="1"/>
          </p:cNvSpPr>
          <p:nvPr>
            <p:ph type="dt" sz="half" idx="10"/>
          </p:nvPr>
        </p:nvSpPr>
        <p:spPr/>
        <p:txBody>
          <a:bodyPr/>
          <a:lstStyle/>
          <a:p>
            <a:fld id="{F8AEFDD7-2CD3-4811-8F48-9D9E369F738D}" type="datetimeFigureOut">
              <a:rPr lang="en-IN" smtClean="0"/>
              <a:t>22-05-2023</a:t>
            </a:fld>
            <a:endParaRPr lang="en-IN"/>
          </a:p>
        </p:txBody>
      </p:sp>
      <p:sp>
        <p:nvSpPr>
          <p:cNvPr id="6" name="Footer Placeholder 5">
            <a:extLst>
              <a:ext uri="{FF2B5EF4-FFF2-40B4-BE49-F238E27FC236}">
                <a16:creationId xmlns:a16="http://schemas.microsoft.com/office/drawing/2014/main" id="{FF534564-FA88-ED2F-5A48-4F6387B1C2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8172CA-FBD4-1904-5ABD-3D31E2C88171}"/>
              </a:ext>
            </a:extLst>
          </p:cNvPr>
          <p:cNvSpPr>
            <a:spLocks noGrp="1"/>
          </p:cNvSpPr>
          <p:nvPr>
            <p:ph type="sldNum" sz="quarter" idx="12"/>
          </p:nvPr>
        </p:nvSpPr>
        <p:spPr/>
        <p:txBody>
          <a:bodyPr/>
          <a:lstStyle/>
          <a:p>
            <a:fld id="{7D56D1DF-307D-42F2-A4DF-0F36B7B6E618}" type="slidenum">
              <a:rPr lang="en-IN" smtClean="0"/>
              <a:t>‹#›</a:t>
            </a:fld>
            <a:endParaRPr lang="en-IN"/>
          </a:p>
        </p:txBody>
      </p:sp>
    </p:spTree>
    <p:extLst>
      <p:ext uri="{BB962C8B-B14F-4D97-AF65-F5344CB8AC3E}">
        <p14:creationId xmlns:p14="http://schemas.microsoft.com/office/powerpoint/2010/main" val="4247886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0AE38E-A018-8B27-ABBC-A4793BA1B5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79858E-CCBA-3DD3-8465-7FE459201B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A69AAC-7621-D047-5303-A350FDC747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AEFDD7-2CD3-4811-8F48-9D9E369F738D}" type="datetimeFigureOut">
              <a:rPr lang="en-IN" smtClean="0"/>
              <a:t>22-05-2023</a:t>
            </a:fld>
            <a:endParaRPr lang="en-IN"/>
          </a:p>
        </p:txBody>
      </p:sp>
      <p:sp>
        <p:nvSpPr>
          <p:cNvPr id="5" name="Footer Placeholder 4">
            <a:extLst>
              <a:ext uri="{FF2B5EF4-FFF2-40B4-BE49-F238E27FC236}">
                <a16:creationId xmlns:a16="http://schemas.microsoft.com/office/drawing/2014/main" id="{16ED4307-7251-E308-8B38-683D3440AC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CF29F7F-BA71-735E-6952-627DA44168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56D1DF-307D-42F2-A4DF-0F36B7B6E618}" type="slidenum">
              <a:rPr lang="en-IN" smtClean="0"/>
              <a:t>‹#›</a:t>
            </a:fld>
            <a:endParaRPr lang="en-IN"/>
          </a:p>
        </p:txBody>
      </p:sp>
    </p:spTree>
    <p:extLst>
      <p:ext uri="{BB962C8B-B14F-4D97-AF65-F5344CB8AC3E}">
        <p14:creationId xmlns:p14="http://schemas.microsoft.com/office/powerpoint/2010/main" val="1669593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and">
            <a:extLst>
              <a:ext uri="{FF2B5EF4-FFF2-40B4-BE49-F238E27FC236}">
                <a16:creationId xmlns:a16="http://schemas.microsoft.com/office/drawing/2014/main" id="{350822A4-1EBF-4C34-AFD1-380D8FD44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41" y="213751"/>
            <a:ext cx="1272061" cy="12720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3DF420-BDAC-8DD7-B5C0-08DC22449F28}"/>
              </a:ext>
            </a:extLst>
          </p:cNvPr>
          <p:cNvSpPr txBox="1"/>
          <p:nvPr/>
        </p:nvSpPr>
        <p:spPr>
          <a:xfrm>
            <a:off x="1987176" y="450062"/>
            <a:ext cx="8803343" cy="646331"/>
          </a:xfrm>
          <a:prstGeom prst="rect">
            <a:avLst/>
          </a:prstGeom>
          <a:noFill/>
        </p:spPr>
        <p:txBody>
          <a:bodyPr wrap="square">
            <a:spAutoFit/>
          </a:bodyPr>
          <a:lstStyle/>
          <a:p>
            <a:pPr algn="ctr"/>
            <a:r>
              <a:rPr lang="en-US" b="1" i="0" dirty="0">
                <a:effectLst/>
                <a:latin typeface="Times New Roman" panose="02020603050405020304" pitchFamily="18" charset="0"/>
                <a:cs typeface="Times New Roman" panose="02020603050405020304" pitchFamily="18" charset="0"/>
              </a:rPr>
              <a:t>UNIVERSITY COLLEGE OF ENGINEERING BHARATHIDASAN INSTITUTE OF TECHNOLOGY CAMPUS, ANNA UNIVERSITY, TRICHY- 620 024.</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F1E86C2-0C57-0211-C49B-BA8B7DD573A8}"/>
              </a:ext>
            </a:extLst>
          </p:cNvPr>
          <p:cNvSpPr txBox="1"/>
          <p:nvPr/>
        </p:nvSpPr>
        <p:spPr>
          <a:xfrm>
            <a:off x="2234511" y="2772427"/>
            <a:ext cx="7405214" cy="800219"/>
          </a:xfrm>
          <a:prstGeom prst="rect">
            <a:avLst/>
          </a:prstGeom>
          <a:noFill/>
        </p:spPr>
        <p:txBody>
          <a:bodyPr wrap="square" rtlCol="0">
            <a:spAutoFit/>
          </a:bodyPr>
          <a:lstStyle/>
          <a:p>
            <a:pPr algn="ctr"/>
            <a:r>
              <a:rPr lang="en-US" sz="2300" b="1" dirty="0">
                <a:latin typeface="Times New Roman" panose="02020603050405020304" pitchFamily="18" charset="0"/>
                <a:cs typeface="Times New Roman" panose="02020603050405020304" pitchFamily="18" charset="0"/>
              </a:rPr>
              <a:t>Crop Selection and Possible Diseases Prediction System Using Deep learning</a:t>
            </a:r>
            <a:endParaRPr lang="en-IN" sz="23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09A41CC-6258-9A80-5F27-0387B0882CB0}"/>
              </a:ext>
            </a:extLst>
          </p:cNvPr>
          <p:cNvSpPr txBox="1"/>
          <p:nvPr/>
        </p:nvSpPr>
        <p:spPr>
          <a:xfrm>
            <a:off x="1033482" y="4503812"/>
            <a:ext cx="2761129"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MERLIN JONE J</a:t>
            </a:r>
          </a:p>
          <a:p>
            <a:r>
              <a:rPr lang="en-US" sz="1600" dirty="0">
                <a:latin typeface="Times New Roman" panose="02020603050405020304" pitchFamily="18" charset="0"/>
                <a:cs typeface="Times New Roman" panose="02020603050405020304" pitchFamily="18" charset="0"/>
              </a:rPr>
              <a:t>810019205062</a:t>
            </a:r>
          </a:p>
        </p:txBody>
      </p:sp>
      <p:sp>
        <p:nvSpPr>
          <p:cNvPr id="10" name="TextBox 9">
            <a:extLst>
              <a:ext uri="{FF2B5EF4-FFF2-40B4-BE49-F238E27FC236}">
                <a16:creationId xmlns:a16="http://schemas.microsoft.com/office/drawing/2014/main" id="{D91956EE-2701-2223-2329-1439416A3D71}"/>
              </a:ext>
            </a:extLst>
          </p:cNvPr>
          <p:cNvSpPr txBox="1"/>
          <p:nvPr/>
        </p:nvSpPr>
        <p:spPr>
          <a:xfrm>
            <a:off x="1033482" y="5103976"/>
            <a:ext cx="2128888"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YAHAVARSHINI E</a:t>
            </a:r>
          </a:p>
          <a:p>
            <a:r>
              <a:rPr lang="en-US" sz="1600" dirty="0">
                <a:latin typeface="Times New Roman" panose="02020603050405020304" pitchFamily="18" charset="0"/>
                <a:cs typeface="Times New Roman" panose="02020603050405020304" pitchFamily="18" charset="0"/>
              </a:rPr>
              <a:t>810019205110</a:t>
            </a:r>
            <a:endParaRPr lang="en-IN" sz="16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F7EFF27-74E3-DCD9-8010-76192270F672}"/>
              </a:ext>
            </a:extLst>
          </p:cNvPr>
          <p:cNvSpPr txBox="1"/>
          <p:nvPr/>
        </p:nvSpPr>
        <p:spPr>
          <a:xfrm>
            <a:off x="7872046" y="4488422"/>
            <a:ext cx="3535357"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GUIDED BY:</a:t>
            </a:r>
          </a:p>
          <a:p>
            <a:r>
              <a:rPr lang="en-US" dirty="0">
                <a:latin typeface="Times New Roman" panose="02020603050405020304" pitchFamily="18" charset="0"/>
                <a:cs typeface="Times New Roman" panose="02020603050405020304" pitchFamily="18" charset="0"/>
              </a:rPr>
              <a:t>         Mr.K.SARAVANAKUMAR,</a:t>
            </a:r>
          </a:p>
          <a:p>
            <a:r>
              <a:rPr lang="en-US" dirty="0">
                <a:latin typeface="Times New Roman" panose="02020603050405020304" pitchFamily="18" charset="0"/>
                <a:cs typeface="Times New Roman" panose="02020603050405020304" pitchFamily="18" charset="0"/>
              </a:rPr>
              <a:t>         TEACHING FELLOW,</a:t>
            </a:r>
          </a:p>
          <a:p>
            <a:r>
              <a:rPr lang="en-US" dirty="0">
                <a:latin typeface="Times New Roman" panose="02020603050405020304" pitchFamily="18" charset="0"/>
                <a:cs typeface="Times New Roman" panose="02020603050405020304" pitchFamily="18" charset="0"/>
              </a:rPr>
              <a:t>         DEPARTMENT OF CSE/IT.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8410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46515B-CA1E-BD2C-5270-E1CE58553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4A1CFC8-FA5B-B8B7-00BA-4B84A7599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52554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25E08-AF14-701F-5B84-9A03EF778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0235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0845F-A3D0-5B4A-D80F-4415AB60C775}"/>
              </a:ext>
            </a:extLst>
          </p:cNvPr>
          <p:cNvSpPr txBox="1"/>
          <p:nvPr/>
        </p:nvSpPr>
        <p:spPr>
          <a:xfrm>
            <a:off x="2592371" y="1278498"/>
            <a:ext cx="6447157" cy="3885936"/>
          </a:xfrm>
          <a:prstGeom prst="rect">
            <a:avLst/>
          </a:prstGeom>
          <a:noFill/>
        </p:spPr>
        <p:txBody>
          <a:bodyPr wrap="square" rtlCol="0">
            <a:spAutoFit/>
          </a:bodyPr>
          <a:lstStyle/>
          <a:p>
            <a:pPr algn="just">
              <a:lnSpc>
                <a:spcPct val="200000"/>
              </a:lnSpc>
            </a:pPr>
            <a:endParaRPr lang="en-IN"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Dataset collection and Pre-processing</a:t>
            </a:r>
          </a:p>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Build the model</a:t>
            </a:r>
          </a:p>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Train the model</a:t>
            </a:r>
          </a:p>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Test the model and Accuracy</a:t>
            </a:r>
          </a:p>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Front-end development</a:t>
            </a:r>
          </a:p>
          <a:p>
            <a:pPr marL="285750" indent="-285750" algn="just">
              <a:lnSpc>
                <a:spcPct val="20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AA44E3E-A3DF-35C7-7FCF-46C0858CF27B}"/>
              </a:ext>
            </a:extLst>
          </p:cNvPr>
          <p:cNvSpPr txBox="1"/>
          <p:nvPr/>
        </p:nvSpPr>
        <p:spPr>
          <a:xfrm>
            <a:off x="1731787" y="1210823"/>
            <a:ext cx="3553428"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MODULES </a:t>
            </a:r>
          </a:p>
        </p:txBody>
      </p:sp>
    </p:spTree>
    <p:extLst>
      <p:ext uri="{BB962C8B-B14F-4D97-AF65-F5344CB8AC3E}">
        <p14:creationId xmlns:p14="http://schemas.microsoft.com/office/powerpoint/2010/main" val="3527819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309246-300C-FA7A-1772-147AEB070D36}"/>
              </a:ext>
            </a:extLst>
          </p:cNvPr>
          <p:cNvSpPr txBox="1"/>
          <p:nvPr/>
        </p:nvSpPr>
        <p:spPr>
          <a:xfrm>
            <a:off x="565609" y="540722"/>
            <a:ext cx="3902696"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Algorithm [Module I – Completed] :</a:t>
            </a:r>
          </a:p>
        </p:txBody>
      </p:sp>
      <p:sp>
        <p:nvSpPr>
          <p:cNvPr id="3" name="TextBox 2">
            <a:extLst>
              <a:ext uri="{FF2B5EF4-FFF2-40B4-BE49-F238E27FC236}">
                <a16:creationId xmlns:a16="http://schemas.microsoft.com/office/drawing/2014/main" id="{22AEE22A-5124-CC73-A19A-52099A8C0144}"/>
              </a:ext>
            </a:extLst>
          </p:cNvPr>
          <p:cNvSpPr txBox="1"/>
          <p:nvPr/>
        </p:nvSpPr>
        <p:spPr>
          <a:xfrm>
            <a:off x="887691" y="1128122"/>
            <a:ext cx="10416618" cy="2633413"/>
          </a:xfrm>
          <a:prstGeom prst="rect">
            <a:avLst/>
          </a:prstGeom>
          <a:noFill/>
        </p:spPr>
        <p:txBody>
          <a:bodyPr wrap="square" rtlCol="0">
            <a:spAutoFit/>
          </a:bodyPr>
          <a:lstStyle/>
          <a:p>
            <a:pPr>
              <a:lnSpc>
                <a:spcPct val="150000"/>
              </a:lnSpc>
            </a:pPr>
            <a:r>
              <a:rPr lang="en-IN" sz="1600" b="1" dirty="0">
                <a:latin typeface="Times New Roman" panose="02020603050405020304" pitchFamily="18" charset="0"/>
                <a:cs typeface="Times New Roman" panose="02020603050405020304" pitchFamily="18" charset="0"/>
              </a:rPr>
              <a:t>S1 : </a:t>
            </a:r>
            <a:r>
              <a:rPr lang="en-IN" sz="1600" dirty="0">
                <a:latin typeface="Times New Roman" panose="02020603050405020304" pitchFamily="18" charset="0"/>
                <a:cs typeface="Times New Roman" panose="02020603050405020304" pitchFamily="18" charset="0"/>
              </a:rPr>
              <a:t>Collect date of soil nutrition ,rainfall, weather ,rainfall and crop diseases from agricultural resources.</a:t>
            </a:r>
          </a:p>
          <a:p>
            <a:pPr>
              <a:lnSpc>
                <a:spcPct val="150000"/>
              </a:lnSpc>
            </a:pPr>
            <a:r>
              <a:rPr lang="en-IN" sz="1600" b="1" dirty="0">
                <a:latin typeface="Times New Roman" panose="02020603050405020304" pitchFamily="18" charset="0"/>
                <a:cs typeface="Times New Roman" panose="02020603050405020304" pitchFamily="18" charset="0"/>
              </a:rPr>
              <a:t>S2 : </a:t>
            </a:r>
            <a:r>
              <a:rPr lang="en-IN" sz="1600" dirty="0">
                <a:latin typeface="Times New Roman" panose="02020603050405020304" pitchFamily="18" charset="0"/>
                <a:cs typeface="Times New Roman" panose="02020603050405020304" pitchFamily="18" charset="0"/>
              </a:rPr>
              <a:t>Create a new dataset using pandas library.</a:t>
            </a:r>
          </a:p>
          <a:p>
            <a:pPr>
              <a:lnSpc>
                <a:spcPct val="150000"/>
              </a:lnSpc>
            </a:pPr>
            <a:r>
              <a:rPr lang="en-IN" sz="1600" b="1" dirty="0">
                <a:latin typeface="Times New Roman" panose="02020603050405020304" pitchFamily="18" charset="0"/>
                <a:cs typeface="Times New Roman" panose="02020603050405020304" pitchFamily="18" charset="0"/>
              </a:rPr>
              <a:t>S3 : </a:t>
            </a:r>
            <a:r>
              <a:rPr lang="en-IN" sz="1600" dirty="0">
                <a:latin typeface="Times New Roman" panose="02020603050405020304" pitchFamily="18" charset="0"/>
                <a:cs typeface="Times New Roman" panose="02020603050405020304" pitchFamily="18" charset="0"/>
              </a:rPr>
              <a:t>Check the null values using </a:t>
            </a:r>
            <a:r>
              <a:rPr lang="en-IN" sz="1600" dirty="0" err="1">
                <a:latin typeface="Times New Roman" panose="02020603050405020304" pitchFamily="18" charset="0"/>
                <a:cs typeface="Times New Roman" panose="02020603050405020304" pitchFamily="18" charset="0"/>
              </a:rPr>
              <a:t>df.isnull</a:t>
            </a:r>
            <a:r>
              <a:rPr lang="en-IN" sz="1600" dirty="0">
                <a:latin typeface="Times New Roman" panose="02020603050405020304" pitchFamily="18" charset="0"/>
                <a:cs typeface="Times New Roman" panose="02020603050405020304" pitchFamily="18" charset="0"/>
              </a:rPr>
              <a:t>().sum()</a:t>
            </a:r>
          </a:p>
          <a:p>
            <a:pPr>
              <a:lnSpc>
                <a:spcPct val="150000"/>
              </a:lnSpc>
            </a:pPr>
            <a:r>
              <a:rPr lang="en-IN" sz="1600" b="1" dirty="0">
                <a:latin typeface="Times New Roman" panose="02020603050405020304" pitchFamily="18" charset="0"/>
                <a:cs typeface="Times New Roman" panose="02020603050405020304" pitchFamily="18" charset="0"/>
              </a:rPr>
              <a:t>S4: </a:t>
            </a:r>
            <a:r>
              <a:rPr lang="en-IN" sz="1600" dirty="0">
                <a:latin typeface="Times New Roman" panose="02020603050405020304" pitchFamily="18" charset="0"/>
                <a:cs typeface="Times New Roman" panose="02020603050405020304" pitchFamily="18" charset="0"/>
              </a:rPr>
              <a:t>Normalize the data using mean , median , mode method to replace a null value.</a:t>
            </a:r>
          </a:p>
          <a:p>
            <a:pPr>
              <a:lnSpc>
                <a:spcPct val="150000"/>
              </a:lnSpc>
            </a:pPr>
            <a:r>
              <a:rPr lang="en-IN" sz="1600" b="1" dirty="0">
                <a:latin typeface="Times New Roman" panose="02020603050405020304" pitchFamily="18" charset="0"/>
                <a:cs typeface="Times New Roman" panose="02020603050405020304" pitchFamily="18" charset="0"/>
              </a:rPr>
              <a:t>S5: </a:t>
            </a:r>
            <a:r>
              <a:rPr lang="en-IN" sz="1600" dirty="0">
                <a:latin typeface="Times New Roman" panose="02020603050405020304" pitchFamily="18" charset="0"/>
                <a:cs typeface="Times New Roman" panose="02020603050405020304" pitchFamily="18" charset="0"/>
              </a:rPr>
              <a:t>Plot the data using correction matrix and Scatterplot for data visualization</a:t>
            </a:r>
          </a:p>
          <a:p>
            <a:pPr>
              <a:lnSpc>
                <a:spcPct val="150000"/>
              </a:lnSpc>
            </a:pPr>
            <a:endParaRPr lang="en-IN" sz="1600" dirty="0">
              <a:latin typeface="Times New Roman" panose="02020603050405020304" pitchFamily="18" charset="0"/>
              <a:cs typeface="Times New Roman" panose="02020603050405020304" pitchFamily="18" charset="0"/>
            </a:endParaRPr>
          </a:p>
          <a:p>
            <a:pPr>
              <a:lnSpc>
                <a:spcPct val="150000"/>
              </a:lnSpc>
            </a:pPr>
            <a:endParaRPr lang="en-IN"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43F444B-3710-BBB1-346E-F93824C74089}"/>
              </a:ext>
            </a:extLst>
          </p:cNvPr>
          <p:cNvSpPr txBox="1"/>
          <p:nvPr/>
        </p:nvSpPr>
        <p:spPr>
          <a:xfrm>
            <a:off x="565609" y="3190134"/>
            <a:ext cx="6094428" cy="338554"/>
          </a:xfrm>
          <a:prstGeom prst="rect">
            <a:avLst/>
          </a:prstGeom>
          <a:noFill/>
        </p:spPr>
        <p:txBody>
          <a:bodyPr wrap="square">
            <a:spAutoFit/>
          </a:bodyPr>
          <a:lstStyle/>
          <a:p>
            <a:r>
              <a:rPr lang="en-IN" sz="1600" b="1" dirty="0">
                <a:latin typeface="Times New Roman" panose="02020603050405020304" pitchFamily="18" charset="0"/>
                <a:cs typeface="Times New Roman" panose="02020603050405020304" pitchFamily="18" charset="0"/>
              </a:rPr>
              <a:t>Algorithm [Module II – Completed] :</a:t>
            </a:r>
          </a:p>
        </p:txBody>
      </p:sp>
      <p:sp>
        <p:nvSpPr>
          <p:cNvPr id="7" name="TextBox 6">
            <a:extLst>
              <a:ext uri="{FF2B5EF4-FFF2-40B4-BE49-F238E27FC236}">
                <a16:creationId xmlns:a16="http://schemas.microsoft.com/office/drawing/2014/main" id="{E34D1C27-F850-D0BA-473F-8562CF357042}"/>
              </a:ext>
            </a:extLst>
          </p:cNvPr>
          <p:cNvSpPr txBox="1"/>
          <p:nvPr/>
        </p:nvSpPr>
        <p:spPr>
          <a:xfrm>
            <a:off x="887691" y="3777534"/>
            <a:ext cx="9495829" cy="2294859"/>
          </a:xfrm>
          <a:prstGeom prst="rect">
            <a:avLst/>
          </a:prstGeom>
          <a:noFill/>
        </p:spPr>
        <p:txBody>
          <a:bodyPr wrap="square">
            <a:spAutoFit/>
          </a:bodyPr>
          <a:lstStyle/>
          <a:p>
            <a:pPr>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S1: Extract the input features as x and </a:t>
            </a:r>
            <a:r>
              <a:rPr lang="en-US" sz="1800" dirty="0">
                <a:effectLst/>
                <a:latin typeface="Times New Roman" panose="02020603050405020304" pitchFamily="18" charset="0"/>
                <a:ea typeface="Calibri" panose="020F0502020204030204" pitchFamily="34" charset="0"/>
              </a:rPr>
              <a:t>output features as Y fit to multiple output values using                   </a:t>
            </a:r>
            <a:r>
              <a:rPr lang="en-US" sz="1800" dirty="0" err="1">
                <a:effectLst/>
                <a:latin typeface="Times New Roman" panose="02020603050405020304" pitchFamily="18" charset="0"/>
                <a:ea typeface="Calibri" panose="020F0502020204030204" pitchFamily="34" charset="0"/>
              </a:rPr>
              <a:t>MultiLabelBinarizer</a:t>
            </a:r>
            <a:r>
              <a:rPr lang="en-US" sz="1800" dirty="0">
                <a:effectLst/>
                <a:latin typeface="Times New Roman" panose="02020603050405020304" pitchFamily="18" charset="0"/>
                <a:ea typeface="Calibri" panose="020F0502020204030204" pitchFamily="34" charset="0"/>
              </a:rPr>
              <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S2: Split the datasets into training and testing sets.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S3: Create the MLP Classifier model using the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MLPClassifier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class from Scikit-learn library.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S4: Two hidden layers is created with neurons of each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Hidden_layer_sizes</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=(100,50,10)]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74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87505E-7E1C-B933-A5AE-B104CEB38477}"/>
              </a:ext>
            </a:extLst>
          </p:cNvPr>
          <p:cNvSpPr txBox="1"/>
          <p:nvPr/>
        </p:nvSpPr>
        <p:spPr>
          <a:xfrm>
            <a:off x="762000" y="360024"/>
            <a:ext cx="9367520" cy="1837939"/>
          </a:xfrm>
          <a:prstGeom prst="rect">
            <a:avLst/>
          </a:prstGeom>
          <a:noFill/>
        </p:spPr>
        <p:txBody>
          <a:bodyPr wrap="square">
            <a:spAutoFit/>
          </a:bodyPr>
          <a:lstStyle/>
          <a:p>
            <a:pPr>
              <a:lnSpc>
                <a:spcPct val="150000"/>
              </a:lnSpc>
              <a:spcAft>
                <a:spcPts val="800"/>
              </a:spcAft>
            </a:pPr>
            <a:r>
              <a:rPr lang="en-IN" sz="1600" b="1" dirty="0">
                <a:latin typeface="Times New Roman" panose="02020603050405020304" pitchFamily="18" charset="0"/>
                <a:cs typeface="Times New Roman" panose="02020603050405020304" pitchFamily="18" charset="0"/>
              </a:rPr>
              <a:t>Algorithm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Module III -  </a:t>
            </a:r>
            <a:r>
              <a:rPr lang="en-US" sz="1600" b="1" dirty="0">
                <a:latin typeface="Times New Roman" panose="02020603050405020304" pitchFamily="18" charset="0"/>
                <a:ea typeface="Calibri" panose="020F0502020204030204" pitchFamily="34" charset="0"/>
                <a:cs typeface="Times New Roman" panose="02020603050405020304" pitchFamily="18" charset="0"/>
              </a:rPr>
              <a:t>C</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ompleted]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S1: Backpropagation techniques is used to train the datasets into MLP Classifier model.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S2: The weights of connections are adjusted in each iteration until the error is minimized(</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max_iter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=1000)</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S3: fit() method is used to Fit the MLP model on the training data.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F24C34D-52C6-E45C-3B94-C50E6F15E8DB}"/>
              </a:ext>
            </a:extLst>
          </p:cNvPr>
          <p:cNvSpPr txBox="1"/>
          <p:nvPr/>
        </p:nvSpPr>
        <p:spPr>
          <a:xfrm>
            <a:off x="762000" y="2466115"/>
            <a:ext cx="10891520" cy="1837939"/>
          </a:xfrm>
          <a:prstGeom prst="rect">
            <a:avLst/>
          </a:prstGeom>
          <a:noFill/>
        </p:spPr>
        <p:txBody>
          <a:bodyPr wrap="square">
            <a:spAutoFit/>
          </a:bodyPr>
          <a:lstStyle/>
          <a:p>
            <a:pPr algn="just">
              <a:lnSpc>
                <a:spcPct val="150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Algorithm [Module IV - </a:t>
            </a:r>
            <a:r>
              <a:rPr lang="en-US" sz="1600" b="1" dirty="0">
                <a:latin typeface="Times New Roman" panose="02020603050405020304" pitchFamily="18" charset="0"/>
                <a:ea typeface="Calibri" panose="020F0502020204030204" pitchFamily="34" charset="0"/>
                <a:cs typeface="Times New Roman" panose="02020603050405020304" pitchFamily="18" charset="0"/>
              </a:rPr>
              <a:t>C</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ompleted]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S1: Predict the output targets for the test data using Predict() method.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S2: The accuracy of the MLP classifier model is calculated using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accuracy_score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method from Scikit-learn library.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S3: The accuracy score is calculated by comparing the predict output targets with actual output targets in the testing sets.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42887D4-1474-CCF2-8FDB-30E0905DD507}"/>
              </a:ext>
            </a:extLst>
          </p:cNvPr>
          <p:cNvSpPr txBox="1"/>
          <p:nvPr/>
        </p:nvSpPr>
        <p:spPr>
          <a:xfrm>
            <a:off x="762000" y="4541932"/>
            <a:ext cx="10962640" cy="1727332"/>
          </a:xfrm>
          <a:prstGeom prst="rect">
            <a:avLst/>
          </a:prstGeom>
          <a:noFill/>
        </p:spPr>
        <p:txBody>
          <a:bodyPr wrap="square">
            <a:spAutoFit/>
          </a:bodyPr>
          <a:lstStyle/>
          <a:p>
            <a:pPr>
              <a:lnSpc>
                <a:spcPct val="107000"/>
              </a:lnSpc>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Algorithm [Module V - completed]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S1 : Create a simple form using HTML,CSS,JS to get input parameters from users.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S2: MLP classifier model and the Webpage is integrated using Flask framework.</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S3: Predicted output is displayed in output page.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3573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06ED93-6BEC-B250-4E6D-40D42D8CB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091" y="1476300"/>
            <a:ext cx="8553561" cy="4811378"/>
          </a:xfrm>
          <a:prstGeom prst="rect">
            <a:avLst/>
          </a:prstGeom>
        </p:spPr>
      </p:pic>
      <p:sp>
        <p:nvSpPr>
          <p:cNvPr id="4" name="TextBox 3">
            <a:extLst>
              <a:ext uri="{FF2B5EF4-FFF2-40B4-BE49-F238E27FC236}">
                <a16:creationId xmlns:a16="http://schemas.microsoft.com/office/drawing/2014/main" id="{440A31FF-D7C9-C1AA-3169-2B1E3763971D}"/>
              </a:ext>
            </a:extLst>
          </p:cNvPr>
          <p:cNvSpPr txBox="1"/>
          <p:nvPr/>
        </p:nvSpPr>
        <p:spPr>
          <a:xfrm>
            <a:off x="718795" y="494063"/>
            <a:ext cx="6094428"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Results And Screenshots :</a:t>
            </a:r>
          </a:p>
        </p:txBody>
      </p:sp>
      <p:sp>
        <p:nvSpPr>
          <p:cNvPr id="6" name="TextBox 5">
            <a:extLst>
              <a:ext uri="{FF2B5EF4-FFF2-40B4-BE49-F238E27FC236}">
                <a16:creationId xmlns:a16="http://schemas.microsoft.com/office/drawing/2014/main" id="{665965B6-E0CE-27A3-8746-C619FBCF89E8}"/>
              </a:ext>
            </a:extLst>
          </p:cNvPr>
          <p:cNvSpPr txBox="1"/>
          <p:nvPr/>
        </p:nvSpPr>
        <p:spPr>
          <a:xfrm>
            <a:off x="1341120" y="985181"/>
            <a:ext cx="1043876"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Backend</a:t>
            </a:r>
            <a:endParaRPr lang="en-IN" dirty="0"/>
          </a:p>
        </p:txBody>
      </p:sp>
    </p:spTree>
    <p:extLst>
      <p:ext uri="{BB962C8B-B14F-4D97-AF65-F5344CB8AC3E}">
        <p14:creationId xmlns:p14="http://schemas.microsoft.com/office/powerpoint/2010/main" val="2407561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C3FC97-345F-7898-10D6-3B553D6C826F}"/>
              </a:ext>
            </a:extLst>
          </p:cNvPr>
          <p:cNvPicPr>
            <a:picLocks noChangeAspect="1"/>
          </p:cNvPicPr>
          <p:nvPr/>
        </p:nvPicPr>
        <p:blipFill>
          <a:blip r:embed="rId2"/>
          <a:stretch>
            <a:fillRect/>
          </a:stretch>
        </p:blipFill>
        <p:spPr>
          <a:xfrm>
            <a:off x="2007044" y="1256912"/>
            <a:ext cx="8177911" cy="4597133"/>
          </a:xfrm>
          <a:prstGeom prst="rect">
            <a:avLst/>
          </a:prstGeom>
        </p:spPr>
      </p:pic>
    </p:spTree>
    <p:extLst>
      <p:ext uri="{BB962C8B-B14F-4D97-AF65-F5344CB8AC3E}">
        <p14:creationId xmlns:p14="http://schemas.microsoft.com/office/powerpoint/2010/main" val="26778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5E1233-2B8E-B7FE-D2BF-DF6AC75C36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1369" y="1026323"/>
            <a:ext cx="8949652" cy="4805354"/>
          </a:xfrm>
          <a:prstGeom prst="rect">
            <a:avLst/>
          </a:prstGeom>
        </p:spPr>
      </p:pic>
      <p:sp>
        <p:nvSpPr>
          <p:cNvPr id="4" name="TextBox 3">
            <a:extLst>
              <a:ext uri="{FF2B5EF4-FFF2-40B4-BE49-F238E27FC236}">
                <a16:creationId xmlns:a16="http://schemas.microsoft.com/office/drawing/2014/main" id="{48D89C6D-C520-B54D-A803-5A242126567A}"/>
              </a:ext>
            </a:extLst>
          </p:cNvPr>
          <p:cNvSpPr txBox="1"/>
          <p:nvPr/>
        </p:nvSpPr>
        <p:spPr>
          <a:xfrm>
            <a:off x="1066800" y="375920"/>
            <a:ext cx="237744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Frontend :</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3762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EDEDDA-3D8E-C3A2-4968-9EB6D9E9E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7703" y="1205534"/>
            <a:ext cx="8468306" cy="4780487"/>
          </a:xfrm>
          <a:prstGeom prst="rect">
            <a:avLst/>
          </a:prstGeom>
        </p:spPr>
      </p:pic>
    </p:spTree>
    <p:extLst>
      <p:ext uri="{BB962C8B-B14F-4D97-AF65-F5344CB8AC3E}">
        <p14:creationId xmlns:p14="http://schemas.microsoft.com/office/powerpoint/2010/main" val="21028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3AEAA5-733E-4A6F-222C-0B0DBE9724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4040" y="1039826"/>
            <a:ext cx="8779395" cy="4983902"/>
          </a:xfrm>
          <a:prstGeom prst="rect">
            <a:avLst/>
          </a:prstGeom>
        </p:spPr>
      </p:pic>
    </p:spTree>
    <p:extLst>
      <p:ext uri="{BB962C8B-B14F-4D97-AF65-F5344CB8AC3E}">
        <p14:creationId xmlns:p14="http://schemas.microsoft.com/office/powerpoint/2010/main" val="2820760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5E433-A230-C457-3255-92C42B646633}"/>
              </a:ext>
            </a:extLst>
          </p:cNvPr>
          <p:cNvSpPr txBox="1"/>
          <p:nvPr/>
        </p:nvSpPr>
        <p:spPr>
          <a:xfrm>
            <a:off x="1827385" y="904145"/>
            <a:ext cx="241910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AGENDA</a:t>
            </a:r>
          </a:p>
        </p:txBody>
      </p:sp>
      <p:sp>
        <p:nvSpPr>
          <p:cNvPr id="4" name="TextBox 3">
            <a:extLst>
              <a:ext uri="{FF2B5EF4-FFF2-40B4-BE49-F238E27FC236}">
                <a16:creationId xmlns:a16="http://schemas.microsoft.com/office/drawing/2014/main" id="{C133AC14-A3ED-A4B8-1115-9F70432D5F5F}"/>
              </a:ext>
            </a:extLst>
          </p:cNvPr>
          <p:cNvSpPr txBox="1"/>
          <p:nvPr/>
        </p:nvSpPr>
        <p:spPr>
          <a:xfrm>
            <a:off x="3036939" y="1537969"/>
            <a:ext cx="4317357" cy="378206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Abstract</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Proposed system </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Literature Survey</a:t>
            </a:r>
          </a:p>
          <a:p>
            <a:pPr marL="285750" indent="-28575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System Architecture</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Data Flow Diagram </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Modules</a:t>
            </a:r>
            <a:r>
              <a:rPr lang="en-IN" b="1" dirty="0">
                <a:latin typeface="Times New Roman" panose="02020603050405020304" pitchFamily="18" charset="0"/>
                <a:cs typeface="Times New Roman" panose="02020603050405020304" pitchFamily="18" charset="0"/>
              </a:rPr>
              <a:t> &amp; </a:t>
            </a:r>
            <a:r>
              <a:rPr lang="en-IN" dirty="0">
                <a:latin typeface="Times New Roman" panose="02020603050405020304" pitchFamily="18" charset="0"/>
                <a:cs typeface="Times New Roman" panose="02020603050405020304" pitchFamily="18" charset="0"/>
              </a:rPr>
              <a:t>Algorithms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Results and Screenshots</a:t>
            </a:r>
          </a:p>
          <a:p>
            <a:pPr marL="285750" indent="-285750">
              <a:lnSpc>
                <a:spcPct val="150000"/>
              </a:lnSpc>
              <a:buFont typeface="Wingdings" panose="05000000000000000000" pitchFamily="2" charset="2"/>
              <a:buChar char="Ø"/>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5444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4F5194-8E88-6B89-2C80-7775E0D4B072}"/>
              </a:ext>
            </a:extLst>
          </p:cNvPr>
          <p:cNvSpPr txBox="1"/>
          <p:nvPr/>
        </p:nvSpPr>
        <p:spPr>
          <a:xfrm>
            <a:off x="717169" y="802646"/>
            <a:ext cx="10114961" cy="5638788"/>
          </a:xfrm>
          <a:prstGeom prst="rect">
            <a:avLst/>
          </a:prstGeom>
          <a:noFill/>
        </p:spPr>
        <p:txBody>
          <a:bodyPr wrap="square">
            <a:spAutoFit/>
          </a:bodyPr>
          <a:lstStyle/>
          <a:p>
            <a:pPr marL="685800"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[1] Omkar Kulkarni,  Sushil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Buragute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Ashwin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Khode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Melvin Fernando, Nilesh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Korade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CROP RECOMMENDATION SYSTEM USING MACHINE LEARNING ALGORITHM ,</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International Journal of Creative Research Thoughts (IJCRT), Volume 10, Issue 5 May 2022.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400" dirty="0">
                <a:effectLst/>
                <a:latin typeface="Times New Roman" panose="02020603050405020304" pitchFamily="18" charset="0"/>
                <a:ea typeface="Times New Roman" panose="02020603050405020304" pitchFamily="18" charset="0"/>
              </a:rPr>
              <a:t> </a:t>
            </a:r>
          </a:p>
          <a:p>
            <a:pPr marL="685800"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Mahendra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N , Dhanush Vishwakarma ,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Nischitha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K , Ashwini,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Manjuraju</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M. R, 2020, Crop Prediction using Machine Learning Approaches, INTERNATIONAL JOURNAL OF ENGINEERING RESEARCH &amp; TECHNOLOGY (IJERT) Volume 09, Issue 08 (August 2020).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400" dirty="0">
                <a:effectLst/>
                <a:latin typeface="Times New Roman" panose="02020603050405020304" pitchFamily="18" charset="0"/>
                <a:ea typeface="Times New Roman" panose="02020603050405020304" pitchFamily="18" charset="0"/>
              </a:rPr>
              <a:t> </a:t>
            </a:r>
          </a:p>
          <a:p>
            <a:pPr marL="685800"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[3]  Motwani, Aditya, Param Patil, Vatsa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Nagaria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Shobhit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Verma, and Sunil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Ghane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"Soil Analysis and Crop Recommendation using Machine Learning." In </a:t>
            </a:r>
            <a:r>
              <a:rPr lang="en-IN" sz="1400" i="1" dirty="0">
                <a:effectLst/>
                <a:latin typeface="Times New Roman" panose="02020603050405020304" pitchFamily="18" charset="0"/>
                <a:ea typeface="Calibri" panose="020F0502020204030204" pitchFamily="34" charset="0"/>
                <a:cs typeface="Times New Roman" panose="02020603050405020304" pitchFamily="18" charset="0"/>
              </a:rPr>
              <a:t>2022 International Conference for Advancement in Technology (ICONAT)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pp. 1-7. IEEE, 2022.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400" dirty="0">
                <a:effectLst/>
                <a:latin typeface="Times New Roman" panose="02020603050405020304" pitchFamily="18" charset="0"/>
                <a:ea typeface="Times New Roman" panose="02020603050405020304" pitchFamily="18" charset="0"/>
              </a:rPr>
              <a:t> </a:t>
            </a:r>
          </a:p>
          <a:p>
            <a:pPr marL="685800"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[4] Archana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Gupta,Dharmil</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Nagda,Pratiksha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Nikhare,Atharva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Sandbhor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”Smart Crop Prediction using IoT and Machine Learning.” International Journal of Engineering Research &amp; Technology (IJERT)-2021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400" dirty="0">
                <a:effectLst/>
                <a:latin typeface="Times New Roman" panose="02020603050405020304" pitchFamily="18" charset="0"/>
                <a:ea typeface="Times New Roman" panose="02020603050405020304" pitchFamily="18" charset="0"/>
              </a:rPr>
              <a:t> </a:t>
            </a:r>
          </a:p>
          <a:p>
            <a:pPr marL="685800"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[5]  OMMANE, Y., RHANBOURI, M. A., CHOUIKH, H., JBENE, M., CHAIRI, I., LACHGAR, M., &amp; BENJELLOUN, S. (2022). Machine Learning based Recommender Systems for Crop Selection: A Systematic Literature Review.</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1327913-DCF5-D178-3875-92D767ED8B91}"/>
              </a:ext>
            </a:extLst>
          </p:cNvPr>
          <p:cNvSpPr txBox="1"/>
          <p:nvPr/>
        </p:nvSpPr>
        <p:spPr>
          <a:xfrm>
            <a:off x="589280" y="325120"/>
            <a:ext cx="306832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REFERENCES :</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9711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64E8E9-CD98-616B-D3C4-CB06E1CA2AA7}"/>
              </a:ext>
            </a:extLst>
          </p:cNvPr>
          <p:cNvSpPr txBox="1"/>
          <p:nvPr/>
        </p:nvSpPr>
        <p:spPr>
          <a:xfrm>
            <a:off x="588022" y="712573"/>
            <a:ext cx="10539167" cy="5623399"/>
          </a:xfrm>
          <a:prstGeom prst="rect">
            <a:avLst/>
          </a:prstGeom>
          <a:noFill/>
        </p:spPr>
        <p:txBody>
          <a:bodyPr wrap="square">
            <a:spAutoFit/>
          </a:bodyPr>
          <a:lstStyle/>
          <a:p>
            <a:pPr marL="685800"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[6]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K.D.Yesugade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Hetanshi,Chudasam,Aditi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Kharde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Ketki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Mirashi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Kajal Muley. Crop Suggesting System Using Unsupervised Machine Learning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Algorithm.Research</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Gate. Vol.-7, Issue-3, March 2019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50000"/>
              </a:lnSpc>
            </a:pPr>
            <a:r>
              <a:rPr lang="en-IN" sz="1400" dirty="0">
                <a:effectLst/>
                <a:latin typeface="Times New Roman" panose="02020603050405020304" pitchFamily="18" charset="0"/>
                <a:ea typeface="Times New Roman" panose="02020603050405020304" pitchFamily="18" charset="0"/>
              </a:rPr>
              <a:t> </a:t>
            </a:r>
          </a:p>
          <a:p>
            <a:pPr marL="685800"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[7] Sundari V, Anusree M, Swetha U and Divya Lakshmi R, Crop recommendation and yield prediction using machine learning algorithms, World Journal of Advanced Research and Reviews, 2022, 14(03), 452–459.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[8]  Parikh, Dhruv &amp; Jain, Jugal &amp; Gupta, Tanishq &amp;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Dabhade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Rishit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(2021). Machine Learning Based Crop Recommendation System. International Journal of Advanced Research in Science, Communication and Technology. 891-897. 10.48175/IJARSCT-1509.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50000"/>
              </a:lnSpc>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50000"/>
              </a:lnSpc>
              <a:spcAft>
                <a:spcPts val="800"/>
              </a:spcAft>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[9]  Tiago Domingues, Tomás Brandão &amp; João C. Ferreira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Machine Learning for Detection and Prediction of Crop Diseases and Pests: A Comprehensive Survey, MDPI Volume: 09 Issue: 01 | Sept 2022.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[10]  Bandara,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Pradeepa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Weerasooriya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Thilini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&amp; T.H.,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Ruchirawya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Nanayakkara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W.J.M. &amp; M.A.C,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Dimantha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&amp; M.G.P,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Pabasara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(2020). Crop Recommendation System. International Journal of Computer Applications. 175. 22-25. 10.5120/ijca2020920723.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1268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0E3DC0-5E12-446E-0F0B-A7C87EA97909}"/>
              </a:ext>
            </a:extLst>
          </p:cNvPr>
          <p:cNvSpPr txBox="1"/>
          <p:nvPr/>
        </p:nvSpPr>
        <p:spPr>
          <a:xfrm>
            <a:off x="838985" y="509048"/>
            <a:ext cx="332766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ABSTRACT</a:t>
            </a:r>
            <a:endParaRPr lang="en-IN" b="1" dirty="0"/>
          </a:p>
        </p:txBody>
      </p:sp>
      <p:sp>
        <p:nvSpPr>
          <p:cNvPr id="4" name="TextBox 3">
            <a:extLst>
              <a:ext uri="{FF2B5EF4-FFF2-40B4-BE49-F238E27FC236}">
                <a16:creationId xmlns:a16="http://schemas.microsoft.com/office/drawing/2014/main" id="{06CC9525-11A3-6377-E6A5-8D47928E2D2C}"/>
              </a:ext>
            </a:extLst>
          </p:cNvPr>
          <p:cNvSpPr txBox="1"/>
          <p:nvPr/>
        </p:nvSpPr>
        <p:spPr>
          <a:xfrm>
            <a:off x="1382598" y="1224321"/>
            <a:ext cx="9426804" cy="4854149"/>
          </a:xfrm>
          <a:prstGeom prst="rect">
            <a:avLst/>
          </a:prstGeom>
          <a:noFill/>
        </p:spPr>
        <p:txBody>
          <a:bodyPr wrap="square">
            <a:spAutoFit/>
          </a:bodyPr>
          <a:lstStyle/>
          <a:p>
            <a:pPr algn="just">
              <a:lnSpc>
                <a:spcPct val="150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India is an agricultural nation. A significant portion of India's economy is based on agriculture. In India, agriculture takes up as much as 60% of the total land area. This provides food for 1.2 billion people worldwide. The Indian farmer is at the centre of the agricultural industry, but the majority of Indian farmers continue to be at the very bottom of society. In addition, despite the limited technical options available today, farmers still struggle to choose the crop that is most profitable for their land due to the wide variety of soil types , unpredictable climatic conditions found throughout the world. In order to increase agricultural output, which also leads to economic growth, it will be very important to predict the correct crop at the right area at the right time and also predicting possible diseases for that crop, can alert the farmers to check and use the fertilizers periodically. This proposed model suggests a crop  and possible diseases  that makes use of  Multi-Layer Perception (MLP) </a:t>
            </a:r>
            <a:r>
              <a:rPr lang="en-IN" sz="1600" dirty="0">
                <a:latin typeface="Times New Roman" panose="02020603050405020304" pitchFamily="18" charset="0"/>
                <a:ea typeface="Calibri" panose="020F0502020204030204" pitchFamily="34" charset="0"/>
                <a:cs typeface="Times New Roman" panose="02020603050405020304" pitchFamily="18" charset="0"/>
              </a:rPr>
              <a:t>algorithm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to analyse a variety of criteria, such as the temperature, soil nutrition, weather, rainfall in order to forecast the ideal crop to be cultivated and possible diseases that can affect that crop during cultivation period. Also, this technique would lessen the financial loss that farmers suffer as a result of planting the unsuitable crop. </a:t>
            </a:r>
            <a:endParaRPr lang="en-IN" sz="1600" dirty="0"/>
          </a:p>
        </p:txBody>
      </p:sp>
    </p:spTree>
    <p:extLst>
      <p:ext uri="{BB962C8B-B14F-4D97-AF65-F5344CB8AC3E}">
        <p14:creationId xmlns:p14="http://schemas.microsoft.com/office/powerpoint/2010/main" val="275661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69CBD1-D1A2-027B-92E9-A5E477E821C2}"/>
              </a:ext>
            </a:extLst>
          </p:cNvPr>
          <p:cNvSpPr txBox="1"/>
          <p:nvPr/>
        </p:nvSpPr>
        <p:spPr>
          <a:xfrm>
            <a:off x="335280" y="548640"/>
            <a:ext cx="252984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INTRODUCTION :</a:t>
            </a:r>
          </a:p>
        </p:txBody>
      </p:sp>
      <p:sp>
        <p:nvSpPr>
          <p:cNvPr id="4" name="TextBox 3">
            <a:extLst>
              <a:ext uri="{FF2B5EF4-FFF2-40B4-BE49-F238E27FC236}">
                <a16:creationId xmlns:a16="http://schemas.microsoft.com/office/drawing/2014/main" id="{20722002-3B41-6653-540E-C4C307B2BB5B}"/>
              </a:ext>
            </a:extLst>
          </p:cNvPr>
          <p:cNvSpPr txBox="1"/>
          <p:nvPr/>
        </p:nvSpPr>
        <p:spPr>
          <a:xfrm>
            <a:off x="1397000" y="1058426"/>
            <a:ext cx="9850120" cy="5218736"/>
          </a:xfrm>
          <a:prstGeom prst="rect">
            <a:avLst/>
          </a:prstGeom>
          <a:noFill/>
        </p:spPr>
        <p:txBody>
          <a:bodyPr wrap="square">
            <a:spAutoFit/>
          </a:bodyPr>
          <a:lstStyle/>
          <a:p>
            <a:pPr algn="just" fontAlgn="base">
              <a:lnSpc>
                <a:spcPct val="150000"/>
              </a:lnSpc>
            </a:pPr>
            <a:r>
              <a:rPr lang="en-IN" sz="1600" dirty="0">
                <a:solidFill>
                  <a:srgbClr val="000000"/>
                </a:solidFill>
                <a:effectLst/>
                <a:latin typeface="Times New Roman" panose="02020603050405020304" pitchFamily="18" charset="0"/>
                <a:ea typeface="Times New Roman" panose="02020603050405020304" pitchFamily="18" charset="0"/>
              </a:rPr>
              <a:t>                       Crop selection and disease prediction are critical aspects of agriculture. The right crop selection can ensure maximum yield, while early detection and prevention of diseases can save crops from damage and enhance production. These tasks require a comprehensive understanding of various factors, such as soil quality, climate conditions, and disease prevalence, which can affect crop growth and health. Traditionally, farmers rely on their experience and knowledge to make crop selection and disease prevention decisions. However, this approach can be time-consuming and prone to errors, leading to reduced crop yield and losses. With the advancements in technology and data analytics, it is now possible to develop automated systems that can assist farmers in these tasks. One popular approach to crop selection and disease prediction is the use of machine learning algorithms. Machine learning algorithms can </a:t>
            </a:r>
            <a:r>
              <a:rPr lang="en-IN" sz="1600" dirty="0" err="1">
                <a:solidFill>
                  <a:srgbClr val="000000"/>
                </a:solidFill>
                <a:effectLst/>
                <a:latin typeface="Times New Roman" panose="02020603050405020304" pitchFamily="18" charset="0"/>
                <a:ea typeface="Times New Roman" panose="02020603050405020304" pitchFamily="18" charset="0"/>
              </a:rPr>
              <a:t>analyze</a:t>
            </a:r>
            <a:r>
              <a:rPr lang="en-IN" sz="1600" dirty="0">
                <a:solidFill>
                  <a:srgbClr val="000000"/>
                </a:solidFill>
                <a:effectLst/>
                <a:latin typeface="Times New Roman" panose="02020603050405020304" pitchFamily="18" charset="0"/>
                <a:ea typeface="Times New Roman" panose="02020603050405020304" pitchFamily="18" charset="0"/>
              </a:rPr>
              <a:t> large datasets and extract insights to make accurate predictions. One popular machine learning algorithm used for these tasks is Multilayer Perceptron (MLP). To develop a crop selection and disease prediction system using MLP, historical data on crop yield, soil quality, climate conditions, and disease prevalence are used as input. The MLP algorithm </a:t>
            </a:r>
            <a:r>
              <a:rPr lang="en-IN" sz="1600" dirty="0" err="1">
                <a:solidFill>
                  <a:srgbClr val="000000"/>
                </a:solidFill>
                <a:effectLst/>
                <a:latin typeface="Times New Roman" panose="02020603050405020304" pitchFamily="18" charset="0"/>
                <a:ea typeface="Times New Roman" panose="02020603050405020304" pitchFamily="18" charset="0"/>
              </a:rPr>
              <a:t>analyzes</a:t>
            </a:r>
            <a:r>
              <a:rPr lang="en-IN" sz="1600" dirty="0">
                <a:solidFill>
                  <a:srgbClr val="000000"/>
                </a:solidFill>
                <a:effectLst/>
                <a:latin typeface="Times New Roman" panose="02020603050405020304" pitchFamily="18" charset="0"/>
                <a:ea typeface="Times New Roman" panose="02020603050405020304" pitchFamily="18" charset="0"/>
              </a:rPr>
              <a:t> the data to determine the optimal crop selection and predict the likelihood of disease outbreaks. The system provides farmers with timely alerts and recommendations to take preventive measures to protect their crops.</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0688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F2631-1308-3F58-E2C7-FCD5391DC7E8}"/>
              </a:ext>
            </a:extLst>
          </p:cNvPr>
          <p:cNvSpPr txBox="1"/>
          <p:nvPr/>
        </p:nvSpPr>
        <p:spPr>
          <a:xfrm>
            <a:off x="763572" y="1391652"/>
            <a:ext cx="9068586" cy="873572"/>
          </a:xfrm>
          <a:prstGeom prst="rect">
            <a:avLst/>
          </a:prstGeom>
          <a:noFill/>
        </p:spPr>
        <p:txBody>
          <a:bodyPr wrap="square">
            <a:spAutoFit/>
          </a:bodyPr>
          <a:lstStyle/>
          <a:p>
            <a:pPr lvl="0" algn="just">
              <a:lnSpc>
                <a:spcPct val="150000"/>
              </a:lnSpc>
              <a:buSzPts val="1200"/>
            </a:pPr>
            <a:r>
              <a:rPr lang="en-US" sz="1800" spc="0" dirty="0">
                <a:effectLst/>
                <a:latin typeface="Times New Roman" panose="02020603050405020304" pitchFamily="18" charset="0"/>
                <a:ea typeface="Times New Roman" panose="02020603050405020304" pitchFamily="18" charset="0"/>
              </a:rPr>
              <a:t>	The proposed system is aimed at developing a web-based application for crop selection and possible diseases prediction system using MLP algorithm.</a:t>
            </a:r>
            <a:endParaRPr lang="en-IN" sz="1600" spc="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E473F12F-0B32-2DFB-0EB6-22BD7BF3C17A}"/>
              </a:ext>
            </a:extLst>
          </p:cNvPr>
          <p:cNvSpPr txBox="1"/>
          <p:nvPr/>
        </p:nvSpPr>
        <p:spPr>
          <a:xfrm>
            <a:off x="763572" y="841876"/>
            <a:ext cx="264893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PROPOSED SYSTEM</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20A3A46-E190-DE17-E2ED-F064E2D3A892}"/>
              </a:ext>
            </a:extLst>
          </p:cNvPr>
          <p:cNvSpPr txBox="1"/>
          <p:nvPr/>
        </p:nvSpPr>
        <p:spPr>
          <a:xfrm>
            <a:off x="763572" y="2775349"/>
            <a:ext cx="87433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GOAL</a:t>
            </a: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91C3989-56E7-D688-6BAF-E1F36A9C8849}"/>
              </a:ext>
            </a:extLst>
          </p:cNvPr>
          <p:cNvSpPr txBox="1"/>
          <p:nvPr/>
        </p:nvSpPr>
        <p:spPr>
          <a:xfrm>
            <a:off x="763572" y="3392448"/>
            <a:ext cx="9068586" cy="1709892"/>
          </a:xfrm>
          <a:prstGeom prst="rect">
            <a:avLst/>
          </a:prstGeom>
          <a:noFill/>
        </p:spPr>
        <p:txBody>
          <a:bodyPr wrap="square">
            <a:spAutoFit/>
          </a:bodyPr>
          <a:lstStyle/>
          <a:p>
            <a:pPr algn="just">
              <a:lnSpc>
                <a:spcPct val="150000"/>
              </a:lnSpc>
            </a:pP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	The main goal of the Crop selection and possible diseases prediction system web application is to provide a user-friendly and efficient platform for farmers and agriculture enthusiasts to identify the most suitable crop for a given set of environmental conditions and predict the possible diseases that might affect the crop</a:t>
            </a:r>
            <a:r>
              <a:rPr lang="en-IN" sz="1800" kern="0" dirty="0">
                <a:effectLst/>
                <a:latin typeface="Calibri" panose="020F0502020204030204" pitchFamily="34" charset="0"/>
                <a:ea typeface="Calibri" panose="020F0502020204030204" pitchFamily="34" charset="0"/>
                <a:cs typeface="Times New Roman" panose="02020603050405020304" pitchFamily="18" charset="0"/>
              </a:rPr>
              <a:t>.</a:t>
            </a:r>
            <a:endParaRPr lang="en-IN" dirty="0"/>
          </a:p>
        </p:txBody>
      </p:sp>
    </p:spTree>
    <p:extLst>
      <p:ext uri="{BB962C8B-B14F-4D97-AF65-F5344CB8AC3E}">
        <p14:creationId xmlns:p14="http://schemas.microsoft.com/office/powerpoint/2010/main" val="4209074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F17CD68-020C-0C5F-B64F-B9444ADD33E8}"/>
              </a:ext>
            </a:extLst>
          </p:cNvPr>
          <p:cNvGraphicFramePr>
            <a:graphicFrameLocks noGrp="1"/>
          </p:cNvGraphicFramePr>
          <p:nvPr>
            <p:extLst>
              <p:ext uri="{D42A27DB-BD31-4B8C-83A1-F6EECF244321}">
                <p14:modId xmlns:p14="http://schemas.microsoft.com/office/powerpoint/2010/main" val="3552145505"/>
              </p:ext>
            </p:extLst>
          </p:nvPr>
        </p:nvGraphicFramePr>
        <p:xfrm>
          <a:off x="538479" y="601472"/>
          <a:ext cx="11023600" cy="6096000"/>
        </p:xfrm>
        <a:graphic>
          <a:graphicData uri="http://schemas.openxmlformats.org/drawingml/2006/table">
            <a:tbl>
              <a:tblPr firstRow="1" firstCol="1" bandRow="1">
                <a:tableStyleId>{5C22544A-7EE6-4342-B048-85BDC9FD1C3A}</a:tableStyleId>
              </a:tblPr>
              <a:tblGrid>
                <a:gridCol w="569137">
                  <a:extLst>
                    <a:ext uri="{9D8B030D-6E8A-4147-A177-3AD203B41FA5}">
                      <a16:colId xmlns:a16="http://schemas.microsoft.com/office/drawing/2014/main" val="2888233679"/>
                    </a:ext>
                  </a:extLst>
                </a:gridCol>
                <a:gridCol w="2762509">
                  <a:extLst>
                    <a:ext uri="{9D8B030D-6E8A-4147-A177-3AD203B41FA5}">
                      <a16:colId xmlns:a16="http://schemas.microsoft.com/office/drawing/2014/main" val="2997199777"/>
                    </a:ext>
                  </a:extLst>
                </a:gridCol>
                <a:gridCol w="2148743">
                  <a:extLst>
                    <a:ext uri="{9D8B030D-6E8A-4147-A177-3AD203B41FA5}">
                      <a16:colId xmlns:a16="http://schemas.microsoft.com/office/drawing/2014/main" val="2861012128"/>
                    </a:ext>
                  </a:extLst>
                </a:gridCol>
                <a:gridCol w="1467855">
                  <a:extLst>
                    <a:ext uri="{9D8B030D-6E8A-4147-A177-3AD203B41FA5}">
                      <a16:colId xmlns:a16="http://schemas.microsoft.com/office/drawing/2014/main" val="3246923369"/>
                    </a:ext>
                  </a:extLst>
                </a:gridCol>
                <a:gridCol w="2147661">
                  <a:extLst>
                    <a:ext uri="{9D8B030D-6E8A-4147-A177-3AD203B41FA5}">
                      <a16:colId xmlns:a16="http://schemas.microsoft.com/office/drawing/2014/main" val="4264925091"/>
                    </a:ext>
                  </a:extLst>
                </a:gridCol>
                <a:gridCol w="1927695">
                  <a:extLst>
                    <a:ext uri="{9D8B030D-6E8A-4147-A177-3AD203B41FA5}">
                      <a16:colId xmlns:a16="http://schemas.microsoft.com/office/drawing/2014/main" val="2579768485"/>
                    </a:ext>
                  </a:extLst>
                </a:gridCol>
              </a:tblGrid>
              <a:tr h="690945">
                <a:tc>
                  <a:txBody>
                    <a:bodyPr/>
                    <a:lstStyle/>
                    <a:p>
                      <a:pPr algn="ctr">
                        <a:lnSpc>
                          <a:spcPct val="100000"/>
                        </a:lnSpc>
                        <a:spcAft>
                          <a:spcPts val="800"/>
                        </a:spcAft>
                      </a:pPr>
                      <a:r>
                        <a:rPr lang="en-IN" sz="1200">
                          <a:effectLst/>
                          <a:latin typeface="Times New Roman" panose="02020603050405020304" pitchFamily="18" charset="0"/>
                          <a:cs typeface="Times New Roman" panose="02020603050405020304" pitchFamily="18" charset="0"/>
                        </a:rPr>
                        <a:t>SI . No</a:t>
                      </a:r>
                    </a:p>
                    <a:p>
                      <a:pPr>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ctr">
                        <a:lnSpc>
                          <a:spcPct val="100000"/>
                        </a:lnSpc>
                        <a:spcAft>
                          <a:spcPts val="800"/>
                        </a:spcAft>
                      </a:pPr>
                      <a:r>
                        <a:rPr lang="en-IN" sz="1200" dirty="0">
                          <a:effectLst/>
                          <a:latin typeface="Times New Roman" panose="02020603050405020304" pitchFamily="18" charset="0"/>
                          <a:cs typeface="Times New Roman" panose="02020603050405020304" pitchFamily="18" charset="0"/>
                        </a:rPr>
                        <a:t>Journal Name  &amp; Year</a:t>
                      </a:r>
                    </a:p>
                    <a:p>
                      <a:pPr>
                        <a:lnSpc>
                          <a:spcPct val="100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ctr">
                        <a:lnSpc>
                          <a:spcPct val="100000"/>
                        </a:lnSpc>
                        <a:spcAft>
                          <a:spcPts val="800"/>
                        </a:spcAft>
                      </a:pPr>
                      <a:r>
                        <a:rPr lang="en-IN" sz="1200" dirty="0">
                          <a:effectLst/>
                          <a:latin typeface="Times New Roman" panose="02020603050405020304" pitchFamily="18" charset="0"/>
                          <a:cs typeface="Times New Roman" panose="02020603050405020304" pitchFamily="18" charset="0"/>
                        </a:rPr>
                        <a:t>Authors</a:t>
                      </a:r>
                    </a:p>
                    <a:p>
                      <a:pPr>
                        <a:lnSpc>
                          <a:spcPct val="100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ctr">
                        <a:lnSpc>
                          <a:spcPct val="100000"/>
                        </a:lnSpc>
                        <a:spcAft>
                          <a:spcPts val="800"/>
                        </a:spcAft>
                      </a:pPr>
                      <a:r>
                        <a:rPr lang="en-IN" sz="1200">
                          <a:effectLst/>
                          <a:latin typeface="Times New Roman" panose="02020603050405020304" pitchFamily="18" charset="0"/>
                          <a:cs typeface="Times New Roman" panose="02020603050405020304" pitchFamily="18" charset="0"/>
                        </a:rPr>
                        <a:t>Concepts/</a:t>
                      </a:r>
                    </a:p>
                    <a:p>
                      <a:pPr algn="ctr">
                        <a:lnSpc>
                          <a:spcPct val="100000"/>
                        </a:lnSpc>
                        <a:spcAft>
                          <a:spcPts val="800"/>
                        </a:spcAft>
                      </a:pPr>
                      <a:r>
                        <a:rPr lang="en-IN" sz="1200">
                          <a:effectLst/>
                          <a:latin typeface="Times New Roman" panose="02020603050405020304" pitchFamily="18" charset="0"/>
                          <a:cs typeface="Times New Roman" panose="02020603050405020304" pitchFamily="18" charset="0"/>
                        </a:rPr>
                        <a:t>Techniques</a:t>
                      </a:r>
                    </a:p>
                    <a:p>
                      <a:pPr>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ctr">
                        <a:lnSpc>
                          <a:spcPct val="100000"/>
                        </a:lnSpc>
                        <a:spcAft>
                          <a:spcPts val="800"/>
                        </a:spcAft>
                      </a:pPr>
                      <a:r>
                        <a:rPr lang="en-IN" sz="1200">
                          <a:effectLst/>
                          <a:latin typeface="Times New Roman" panose="02020603050405020304" pitchFamily="18" charset="0"/>
                          <a:cs typeface="Times New Roman" panose="02020603050405020304" pitchFamily="18" charset="0"/>
                        </a:rPr>
                        <a:t>Advantages</a:t>
                      </a:r>
                    </a:p>
                    <a:p>
                      <a:pPr algn="ctr">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ctr">
                        <a:lnSpc>
                          <a:spcPct val="100000"/>
                        </a:lnSpc>
                        <a:spcAft>
                          <a:spcPts val="800"/>
                        </a:spcAft>
                      </a:pPr>
                      <a:r>
                        <a:rPr lang="en-IN" sz="1200">
                          <a:effectLst/>
                          <a:latin typeface="Times New Roman" panose="02020603050405020304" pitchFamily="18" charset="0"/>
                          <a:cs typeface="Times New Roman" panose="02020603050405020304" pitchFamily="18" charset="0"/>
                        </a:rPr>
                        <a:t>Disadvantages</a:t>
                      </a:r>
                    </a:p>
                    <a:p>
                      <a:pPr algn="ctr">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extLst>
                  <a:ext uri="{0D108BD9-81ED-4DB2-BD59-A6C34878D82A}">
                    <a16:rowId xmlns:a16="http://schemas.microsoft.com/office/drawing/2014/main" val="2861814434"/>
                  </a:ext>
                </a:extLst>
              </a:tr>
              <a:tr h="1303298">
                <a:tc>
                  <a:txBody>
                    <a:bodyPr/>
                    <a:lstStyle/>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US" sz="1200" dirty="0">
                          <a:effectLst/>
                          <a:latin typeface="Times New Roman" panose="02020603050405020304" pitchFamily="18" charset="0"/>
                          <a:cs typeface="Times New Roman" panose="02020603050405020304" pitchFamily="18" charset="0"/>
                        </a:rPr>
                        <a:t>Crop Recommendation System Using Machine Learning Algorithm.</a:t>
                      </a:r>
                      <a:endParaRPr lang="en-IN" sz="1200" dirty="0">
                        <a:effectLst/>
                        <a:latin typeface="Times New Roman" panose="02020603050405020304" pitchFamily="18" charset="0"/>
                        <a:cs typeface="Times New Roman" panose="02020603050405020304" pitchFamily="18" charset="0"/>
                      </a:endParaRPr>
                    </a:p>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2022 (IJCRT)</a:t>
                      </a:r>
                    </a:p>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dirty="0" err="1">
                          <a:effectLst/>
                          <a:latin typeface="Times New Roman" panose="02020603050405020304" pitchFamily="18" charset="0"/>
                          <a:cs typeface="Times New Roman" panose="02020603050405020304" pitchFamily="18" charset="0"/>
                        </a:rPr>
                        <a:t>Mr.Omkar</a:t>
                      </a:r>
                      <a:endParaRPr lang="en-IN" sz="1200" dirty="0">
                        <a:effectLst/>
                        <a:latin typeface="Times New Roman" panose="02020603050405020304" pitchFamily="18" charset="0"/>
                        <a:cs typeface="Times New Roman" panose="02020603050405020304" pitchFamily="18" charset="0"/>
                      </a:endParaRPr>
                    </a:p>
                    <a:p>
                      <a:pPr algn="just">
                        <a:lnSpc>
                          <a:spcPct val="100000"/>
                        </a:lnSpc>
                        <a:spcAft>
                          <a:spcPts val="800"/>
                        </a:spcAft>
                      </a:pPr>
                      <a:r>
                        <a:rPr lang="en-IN" sz="1200" dirty="0" err="1">
                          <a:effectLst/>
                          <a:latin typeface="Times New Roman" panose="02020603050405020304" pitchFamily="18" charset="0"/>
                          <a:cs typeface="Times New Roman" panose="02020603050405020304" pitchFamily="18" charset="0"/>
                        </a:rPr>
                        <a:t>Kulkarni,Mr</a:t>
                      </a:r>
                      <a:r>
                        <a:rPr lang="en-IN" sz="1200" dirty="0">
                          <a:effectLst/>
                          <a:latin typeface="Times New Roman" panose="02020603050405020304" pitchFamily="18" charset="0"/>
                          <a:cs typeface="Times New Roman" panose="02020603050405020304" pitchFamily="18" charset="0"/>
                        </a:rPr>
                        <a:t>. Sushil </a:t>
                      </a:r>
                      <a:r>
                        <a:rPr lang="en-IN" sz="1200" dirty="0" err="1">
                          <a:effectLst/>
                          <a:latin typeface="Times New Roman" panose="02020603050405020304" pitchFamily="18" charset="0"/>
                          <a:cs typeface="Times New Roman" panose="02020603050405020304" pitchFamily="18" charset="0"/>
                        </a:rPr>
                        <a:t>Buragute</a:t>
                      </a:r>
                      <a:r>
                        <a:rPr lang="en-IN" sz="1200" dirty="0">
                          <a:effectLst/>
                          <a:latin typeface="Times New Roman" panose="02020603050405020304" pitchFamily="18" charset="0"/>
                          <a:cs typeface="Times New Roman" panose="02020603050405020304" pitchFamily="18" charset="0"/>
                        </a:rPr>
                        <a:t>, </a:t>
                      </a:r>
                      <a:r>
                        <a:rPr lang="en-IN" sz="1200" dirty="0" err="1">
                          <a:effectLst/>
                          <a:latin typeface="Times New Roman" panose="02020603050405020304" pitchFamily="18" charset="0"/>
                          <a:cs typeface="Times New Roman" panose="02020603050405020304" pitchFamily="18" charset="0"/>
                        </a:rPr>
                        <a:t>Mr.AshwinKhod,Mr.Melvin</a:t>
                      </a:r>
                      <a:r>
                        <a:rPr lang="en-IN" sz="1200" dirty="0">
                          <a:effectLst/>
                          <a:latin typeface="Times New Roman" panose="02020603050405020304" pitchFamily="18" charset="0"/>
                          <a:cs typeface="Times New Roman" panose="02020603050405020304" pitchFamily="18" charset="0"/>
                        </a:rPr>
                        <a:t> </a:t>
                      </a:r>
                      <a:r>
                        <a:rPr lang="en-IN" sz="1200" dirty="0" err="1">
                          <a:effectLst/>
                          <a:latin typeface="Times New Roman" panose="02020603050405020304" pitchFamily="18" charset="0"/>
                          <a:cs typeface="Times New Roman" panose="02020603050405020304" pitchFamily="18" charset="0"/>
                        </a:rPr>
                        <a:t>Fernando,Prof</a:t>
                      </a:r>
                      <a:r>
                        <a:rPr lang="en-IN" sz="1200" dirty="0">
                          <a:effectLst/>
                          <a:latin typeface="Times New Roman" panose="02020603050405020304" pitchFamily="18" charset="0"/>
                          <a:cs typeface="Times New Roman" panose="02020603050405020304" pitchFamily="18" charset="0"/>
                        </a:rPr>
                        <a:t>.</a:t>
                      </a:r>
                    </a:p>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Nilesh </a:t>
                      </a:r>
                      <a:r>
                        <a:rPr lang="en-IN" sz="1200" dirty="0" err="1">
                          <a:effectLst/>
                          <a:latin typeface="Times New Roman" panose="02020603050405020304" pitchFamily="18" charset="0"/>
                          <a:cs typeface="Times New Roman" panose="02020603050405020304" pitchFamily="18" charset="0"/>
                        </a:rPr>
                        <a:t>Korade</a:t>
                      </a:r>
                      <a:endParaRPr lang="en-IN" sz="1200" dirty="0">
                        <a:effectLst/>
                        <a:latin typeface="Times New Roman" panose="02020603050405020304" pitchFamily="18" charset="0"/>
                        <a:cs typeface="Times New Roman" panose="02020603050405020304" pitchFamily="18" charset="0"/>
                      </a:endParaRPr>
                    </a:p>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Machine learning</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Random Forest Algorithm</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It has Robustness,</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It is Easy to interpret, </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It is Fast.</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It is Simple model representation </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extLst>
                  <a:ext uri="{0D108BD9-81ED-4DB2-BD59-A6C34878D82A}">
                    <a16:rowId xmlns:a16="http://schemas.microsoft.com/office/drawing/2014/main" val="703137870"/>
                  </a:ext>
                </a:extLst>
              </a:tr>
              <a:tr h="1483967">
                <a:tc>
                  <a:txBody>
                    <a:bodyPr/>
                    <a:lstStyle/>
                    <a:p>
                      <a:pPr>
                        <a:lnSpc>
                          <a:spcPct val="100000"/>
                        </a:lnSpc>
                        <a:spcAft>
                          <a:spcPts val="800"/>
                        </a:spcAft>
                      </a:pPr>
                      <a:r>
                        <a:rPr lang="en-IN" sz="1200">
                          <a:effectLst/>
                          <a:latin typeface="Times New Roman" panose="02020603050405020304" pitchFamily="18" charset="0"/>
                          <a:cs typeface="Times New Roman" panose="02020603050405020304" pitchFamily="18" charset="0"/>
                        </a:rPr>
                        <a:t>2.</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US" sz="1200" dirty="0">
                          <a:effectLst/>
                          <a:latin typeface="Times New Roman" panose="02020603050405020304" pitchFamily="18" charset="0"/>
                          <a:cs typeface="Times New Roman" panose="02020603050405020304" pitchFamily="18" charset="0"/>
                        </a:rPr>
                        <a:t>Crop Prediction using Machine Learning </a:t>
                      </a:r>
                      <a:endParaRPr lang="en-IN" sz="1200" dirty="0">
                        <a:effectLst/>
                        <a:latin typeface="Times New Roman" panose="02020603050405020304" pitchFamily="18" charset="0"/>
                        <a:cs typeface="Times New Roman" panose="02020603050405020304" pitchFamily="18" charset="0"/>
                      </a:endParaRPr>
                    </a:p>
                    <a:p>
                      <a:pPr algn="just">
                        <a:lnSpc>
                          <a:spcPct val="100000"/>
                        </a:lnSpc>
                        <a:spcAft>
                          <a:spcPts val="800"/>
                        </a:spcAft>
                      </a:pPr>
                      <a:r>
                        <a:rPr lang="en-US" sz="1200" dirty="0">
                          <a:effectLst/>
                          <a:latin typeface="Times New Roman" panose="02020603050405020304" pitchFamily="18" charset="0"/>
                          <a:cs typeface="Times New Roman" panose="02020603050405020304" pitchFamily="18" charset="0"/>
                        </a:rPr>
                        <a:t>Approaches .</a:t>
                      </a:r>
                      <a:endParaRPr lang="en-IN" sz="1200" dirty="0">
                        <a:effectLst/>
                        <a:latin typeface="Times New Roman" panose="02020603050405020304" pitchFamily="18" charset="0"/>
                        <a:cs typeface="Times New Roman" panose="02020603050405020304" pitchFamily="18" charset="0"/>
                      </a:endParaRPr>
                    </a:p>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2020 (IJERT)</a:t>
                      </a:r>
                    </a:p>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dirty="0" err="1">
                          <a:effectLst/>
                          <a:latin typeface="Times New Roman" panose="02020603050405020304" pitchFamily="18" charset="0"/>
                          <a:cs typeface="Times New Roman" panose="02020603050405020304" pitchFamily="18" charset="0"/>
                        </a:rPr>
                        <a:t>Nischitha</a:t>
                      </a:r>
                      <a:r>
                        <a:rPr lang="en-IN" sz="1200" dirty="0">
                          <a:effectLst/>
                          <a:latin typeface="Times New Roman" panose="02020603050405020304" pitchFamily="18" charset="0"/>
                          <a:cs typeface="Times New Roman" panose="02020603050405020304" pitchFamily="18" charset="0"/>
                        </a:rPr>
                        <a:t> K,</a:t>
                      </a:r>
                    </a:p>
                    <a:p>
                      <a:pPr algn="just">
                        <a:lnSpc>
                          <a:spcPct val="100000"/>
                        </a:lnSpc>
                        <a:spcAft>
                          <a:spcPts val="800"/>
                        </a:spcAft>
                      </a:pPr>
                      <a:r>
                        <a:rPr lang="en-IN" sz="1200" dirty="0" err="1">
                          <a:effectLst/>
                          <a:latin typeface="Times New Roman" panose="02020603050405020304" pitchFamily="18" charset="0"/>
                          <a:cs typeface="Times New Roman" panose="02020603050405020304" pitchFamily="18" charset="0"/>
                        </a:rPr>
                        <a:t>DhanushVishwakarma</a:t>
                      </a:r>
                      <a:r>
                        <a:rPr lang="en-IN" sz="1200" dirty="0">
                          <a:effectLst/>
                          <a:latin typeface="Times New Roman" panose="02020603050405020304" pitchFamily="18" charset="0"/>
                          <a:cs typeface="Times New Roman" panose="02020603050405020304" pitchFamily="18" charset="0"/>
                        </a:rPr>
                        <a:t>, </a:t>
                      </a:r>
                    </a:p>
                    <a:p>
                      <a:pPr algn="just">
                        <a:lnSpc>
                          <a:spcPct val="100000"/>
                        </a:lnSpc>
                        <a:spcAft>
                          <a:spcPts val="800"/>
                        </a:spcAft>
                      </a:pPr>
                      <a:r>
                        <a:rPr lang="en-IN" sz="1200" dirty="0" err="1">
                          <a:effectLst/>
                          <a:latin typeface="Times New Roman" panose="02020603050405020304" pitchFamily="18" charset="0"/>
                          <a:cs typeface="Times New Roman" panose="02020603050405020304" pitchFamily="18" charset="0"/>
                        </a:rPr>
                        <a:t>Mahendra</a:t>
                      </a:r>
                      <a:r>
                        <a:rPr lang="en-IN" sz="1200" dirty="0">
                          <a:effectLst/>
                          <a:latin typeface="Times New Roman" panose="02020603050405020304" pitchFamily="18" charset="0"/>
                          <a:cs typeface="Times New Roman" panose="02020603050405020304" pitchFamily="18" charset="0"/>
                        </a:rPr>
                        <a:t> N ,</a:t>
                      </a:r>
                    </a:p>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Ashwini, </a:t>
                      </a:r>
                    </a:p>
                    <a:p>
                      <a:pPr algn="just">
                        <a:lnSpc>
                          <a:spcPct val="100000"/>
                        </a:lnSpc>
                        <a:spcAft>
                          <a:spcPts val="800"/>
                        </a:spcAft>
                      </a:pPr>
                      <a:r>
                        <a:rPr lang="en-IN" sz="1200" dirty="0" err="1">
                          <a:effectLst/>
                          <a:latin typeface="Times New Roman" panose="02020603050405020304" pitchFamily="18" charset="0"/>
                          <a:cs typeface="Times New Roman" panose="02020603050405020304" pitchFamily="18" charset="0"/>
                        </a:rPr>
                        <a:t>Manjuraju</a:t>
                      </a:r>
                      <a:r>
                        <a:rPr lang="en-IN" sz="1200" dirty="0">
                          <a:effectLst/>
                          <a:latin typeface="Times New Roman" panose="02020603050405020304" pitchFamily="18" charset="0"/>
                          <a:cs typeface="Times New Roman" panose="02020603050405020304" pitchFamily="18" charset="0"/>
                        </a:rPr>
                        <a:t> M.R </a:t>
                      </a:r>
                    </a:p>
                    <a:p>
                      <a:pPr>
                        <a:lnSpc>
                          <a:spcPct val="100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US" sz="1200" dirty="0">
                          <a:effectLst/>
                          <a:latin typeface="Times New Roman" panose="02020603050405020304" pitchFamily="18" charset="0"/>
                          <a:cs typeface="Times New Roman" panose="02020603050405020304" pitchFamily="18" charset="0"/>
                        </a:rPr>
                        <a:t>Machine Learning,</a:t>
                      </a:r>
                      <a:endParaRPr lang="en-IN" sz="1200" dirty="0">
                        <a:effectLst/>
                        <a:latin typeface="Times New Roman" panose="02020603050405020304" pitchFamily="18" charset="0"/>
                        <a:cs typeface="Times New Roman" panose="02020603050405020304" pitchFamily="18" charset="0"/>
                      </a:endParaRPr>
                    </a:p>
                    <a:p>
                      <a:pPr algn="just">
                        <a:lnSpc>
                          <a:spcPct val="100000"/>
                        </a:lnSpc>
                        <a:spcAft>
                          <a:spcPts val="800"/>
                        </a:spcAft>
                      </a:pPr>
                      <a:r>
                        <a:rPr lang="en-US" sz="1200" dirty="0">
                          <a:effectLst/>
                          <a:latin typeface="Times New Roman" panose="02020603050405020304" pitchFamily="18" charset="0"/>
                          <a:cs typeface="Times New Roman" panose="02020603050405020304" pitchFamily="18" charset="0"/>
                        </a:rPr>
                        <a:t> Decision tree, SVM</a:t>
                      </a:r>
                      <a:endParaRPr lang="en-IN" sz="1200" dirty="0">
                        <a:effectLst/>
                        <a:latin typeface="Times New Roman" panose="02020603050405020304" pitchFamily="18" charset="0"/>
                        <a:cs typeface="Times New Roman" panose="02020603050405020304" pitchFamily="18" charset="0"/>
                      </a:endParaRPr>
                    </a:p>
                    <a:p>
                      <a:pPr>
                        <a:lnSpc>
                          <a:spcPct val="100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It shows Accurate predictions</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Decision trees may not  perform  well.</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Sensitivity to feature selection</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extLst>
                  <a:ext uri="{0D108BD9-81ED-4DB2-BD59-A6C34878D82A}">
                    <a16:rowId xmlns:a16="http://schemas.microsoft.com/office/drawing/2014/main" val="124039285"/>
                  </a:ext>
                </a:extLst>
              </a:tr>
              <a:tr h="926023">
                <a:tc>
                  <a:txBody>
                    <a:bodyPr/>
                    <a:lstStyle/>
                    <a:p>
                      <a:pPr>
                        <a:lnSpc>
                          <a:spcPct val="100000"/>
                        </a:lnSpc>
                        <a:spcAft>
                          <a:spcPts val="800"/>
                        </a:spcAft>
                      </a:pPr>
                      <a:r>
                        <a:rPr lang="en-IN" sz="1200">
                          <a:effectLst/>
                          <a:latin typeface="Times New Roman" panose="02020603050405020304" pitchFamily="18" charset="0"/>
                          <a:cs typeface="Times New Roman" panose="02020603050405020304" pitchFamily="18" charset="0"/>
                        </a:rPr>
                        <a:t>3.</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US" sz="1200" dirty="0">
                          <a:effectLst/>
                          <a:latin typeface="Times New Roman" panose="02020603050405020304" pitchFamily="18" charset="0"/>
                          <a:cs typeface="Times New Roman" panose="02020603050405020304" pitchFamily="18" charset="0"/>
                        </a:rPr>
                        <a:t>Soil Analysis and Crop Recommendation using Machine Learning.</a:t>
                      </a:r>
                      <a:endParaRPr lang="en-IN" sz="1200" dirty="0">
                        <a:effectLst/>
                        <a:latin typeface="Times New Roman" panose="02020603050405020304" pitchFamily="18" charset="0"/>
                        <a:cs typeface="Times New Roman" panose="02020603050405020304" pitchFamily="18" charset="0"/>
                      </a:endParaRPr>
                    </a:p>
                    <a:p>
                      <a:pPr algn="just">
                        <a:lnSpc>
                          <a:spcPct val="100000"/>
                        </a:lnSpc>
                        <a:spcAft>
                          <a:spcPts val="800"/>
                        </a:spcAft>
                      </a:pPr>
                      <a:r>
                        <a:rPr lang="en-US" sz="1200" dirty="0">
                          <a:effectLst/>
                          <a:latin typeface="Times New Roman" panose="02020603050405020304" pitchFamily="18" charset="0"/>
                          <a:cs typeface="Times New Roman" panose="02020603050405020304" pitchFamily="18" charset="0"/>
                        </a:rPr>
                        <a:t>2021 (Turkish Journal)</a:t>
                      </a:r>
                      <a:endParaRPr lang="en-IN" sz="1200" dirty="0">
                        <a:effectLst/>
                        <a:latin typeface="Times New Roman" panose="02020603050405020304" pitchFamily="18" charset="0"/>
                        <a:cs typeface="Times New Roman" panose="02020603050405020304" pitchFamily="18" charset="0"/>
                      </a:endParaRPr>
                    </a:p>
                    <a:p>
                      <a:pPr>
                        <a:lnSpc>
                          <a:spcPct val="100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dirty="0" err="1">
                          <a:effectLst/>
                          <a:latin typeface="Times New Roman" panose="02020603050405020304" pitchFamily="18" charset="0"/>
                          <a:cs typeface="Times New Roman" panose="02020603050405020304" pitchFamily="18" charset="0"/>
                        </a:rPr>
                        <a:t>AdityaMotwani,ParamPatil,VatsNagaria</a:t>
                      </a:r>
                      <a:r>
                        <a:rPr lang="en-IN" sz="1200" dirty="0">
                          <a:effectLst/>
                          <a:latin typeface="Times New Roman" panose="02020603050405020304" pitchFamily="18" charset="0"/>
                          <a:cs typeface="Times New Roman" panose="02020603050405020304" pitchFamily="18" charset="0"/>
                        </a:rPr>
                        <a:t> ,</a:t>
                      </a:r>
                      <a:r>
                        <a:rPr lang="en-IN" sz="1200" dirty="0" err="1">
                          <a:effectLst/>
                          <a:latin typeface="Times New Roman" panose="02020603050405020304" pitchFamily="18" charset="0"/>
                          <a:cs typeface="Times New Roman" panose="02020603050405020304" pitchFamily="18" charset="0"/>
                        </a:rPr>
                        <a:t>Shobhit</a:t>
                      </a:r>
                      <a:r>
                        <a:rPr lang="en-IN" sz="1200" dirty="0">
                          <a:effectLst/>
                          <a:latin typeface="Times New Roman" panose="02020603050405020304" pitchFamily="18" charset="0"/>
                          <a:cs typeface="Times New Roman" panose="02020603050405020304" pitchFamily="18" charset="0"/>
                        </a:rPr>
                        <a:t> Verma ,Sunil </a:t>
                      </a:r>
                      <a:r>
                        <a:rPr lang="en-IN" sz="1200" dirty="0" err="1">
                          <a:effectLst/>
                          <a:latin typeface="Times New Roman" panose="02020603050405020304" pitchFamily="18" charset="0"/>
                          <a:cs typeface="Times New Roman" panose="02020603050405020304" pitchFamily="18" charset="0"/>
                        </a:rPr>
                        <a:t>Ghane</a:t>
                      </a:r>
                      <a:endParaRPr lang="en-IN" sz="1200" dirty="0">
                        <a:effectLst/>
                        <a:latin typeface="Times New Roman" panose="02020603050405020304" pitchFamily="18" charset="0"/>
                        <a:cs typeface="Times New Roman" panose="02020603050405020304" pitchFamily="18" charset="0"/>
                      </a:endParaRPr>
                    </a:p>
                    <a:p>
                      <a:pPr>
                        <a:lnSpc>
                          <a:spcPct val="100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US" sz="1200" dirty="0">
                          <a:effectLst/>
                          <a:latin typeface="Times New Roman" panose="02020603050405020304" pitchFamily="18" charset="0"/>
                          <a:cs typeface="Times New Roman" panose="02020603050405020304" pitchFamily="18" charset="0"/>
                        </a:rPr>
                        <a:t>Random Forest, Deep learning, Convolutional Neural Network</a:t>
                      </a:r>
                      <a:endParaRPr lang="en-IN" sz="1200" dirty="0">
                        <a:effectLst/>
                        <a:latin typeface="Times New Roman" panose="02020603050405020304" pitchFamily="18" charset="0"/>
                        <a:cs typeface="Times New Roman" panose="02020603050405020304" pitchFamily="18" charset="0"/>
                      </a:endParaRPr>
                    </a:p>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It is User friendly</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It is Simple and fast</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Recommend crop only on basis of the soil type which can minimise yield production</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extLst>
                  <a:ext uri="{0D108BD9-81ED-4DB2-BD59-A6C34878D82A}">
                    <a16:rowId xmlns:a16="http://schemas.microsoft.com/office/drawing/2014/main" val="1948655028"/>
                  </a:ext>
                </a:extLst>
              </a:tr>
              <a:tr h="1219626">
                <a:tc>
                  <a:txBody>
                    <a:bodyPr/>
                    <a:lstStyle/>
                    <a:p>
                      <a:pPr>
                        <a:lnSpc>
                          <a:spcPct val="100000"/>
                        </a:lnSpc>
                        <a:spcAft>
                          <a:spcPts val="800"/>
                        </a:spcAft>
                      </a:pPr>
                      <a:r>
                        <a:rPr lang="en-IN" sz="1200">
                          <a:effectLst/>
                          <a:latin typeface="Times New Roman" panose="02020603050405020304" pitchFamily="18" charset="0"/>
                          <a:cs typeface="Times New Roman" panose="02020603050405020304" pitchFamily="18" charset="0"/>
                        </a:rPr>
                        <a:t>4.</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Smart Crop Prediction using IoT and Machine Learning – 2021(IJERT)</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nSpc>
                          <a:spcPct val="100000"/>
                        </a:lnSpc>
                        <a:spcAft>
                          <a:spcPts val="800"/>
                        </a:spcAft>
                      </a:pPr>
                      <a:r>
                        <a:rPr lang="en-IN" sz="1200">
                          <a:effectLst/>
                          <a:latin typeface="Times New Roman" panose="02020603050405020304" pitchFamily="18" charset="0"/>
                          <a:cs typeface="Times New Roman" panose="02020603050405020304" pitchFamily="18" charset="0"/>
                        </a:rPr>
                        <a:t>Archana Gupta,</a:t>
                      </a:r>
                    </a:p>
                    <a:p>
                      <a:pPr>
                        <a:lnSpc>
                          <a:spcPct val="100000"/>
                        </a:lnSpc>
                        <a:spcAft>
                          <a:spcPts val="800"/>
                        </a:spcAft>
                      </a:pPr>
                      <a:r>
                        <a:rPr lang="en-IN" sz="1200">
                          <a:effectLst/>
                          <a:latin typeface="Times New Roman" panose="02020603050405020304" pitchFamily="18" charset="0"/>
                          <a:cs typeface="Times New Roman" panose="02020603050405020304" pitchFamily="18" charset="0"/>
                        </a:rPr>
                        <a:t>Dharmil Nagda.</a:t>
                      </a:r>
                    </a:p>
                    <a:p>
                      <a:pPr>
                        <a:lnSpc>
                          <a:spcPct val="100000"/>
                        </a:lnSpc>
                        <a:spcAft>
                          <a:spcPts val="800"/>
                        </a:spcAft>
                      </a:pPr>
                      <a:r>
                        <a:rPr lang="en-IN" sz="1200">
                          <a:effectLst/>
                          <a:latin typeface="Times New Roman" panose="02020603050405020304" pitchFamily="18" charset="0"/>
                          <a:cs typeface="Times New Roman" panose="02020603050405020304" pitchFamily="18" charset="0"/>
                        </a:rPr>
                        <a:t>Pratiksha Nikhare,</a:t>
                      </a:r>
                    </a:p>
                    <a:p>
                      <a:pPr>
                        <a:lnSpc>
                          <a:spcPct val="100000"/>
                        </a:lnSpc>
                        <a:spcAft>
                          <a:spcPts val="800"/>
                        </a:spcAft>
                      </a:pPr>
                      <a:r>
                        <a:rPr lang="en-IN" sz="1200">
                          <a:effectLst/>
                          <a:latin typeface="Times New Roman" panose="02020603050405020304" pitchFamily="18" charset="0"/>
                          <a:cs typeface="Times New Roman" panose="02020603050405020304" pitchFamily="18" charset="0"/>
                        </a:rPr>
                        <a:t>Atharva Sandbhor</a:t>
                      </a:r>
                    </a:p>
                    <a:p>
                      <a:pPr>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IoT and </a:t>
                      </a:r>
                    </a:p>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Decision Tree, KNN and Support Vector Machine (SVM)</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It has Scalability,</a:t>
                      </a:r>
                    </a:p>
                    <a:p>
                      <a:pPr algn="just">
                        <a:lnSpc>
                          <a:spcPct val="100000"/>
                        </a:lnSpc>
                        <a:spcAft>
                          <a:spcPts val="800"/>
                        </a:spcAft>
                      </a:pPr>
                      <a:r>
                        <a:rPr lang="en-IN" sz="1200">
                          <a:effectLst/>
                          <a:latin typeface="Times New Roman" panose="02020603050405020304" pitchFamily="18" charset="0"/>
                          <a:cs typeface="Times New Roman" panose="02020603050405020304" pitchFamily="18" charset="0"/>
                        </a:rPr>
                        <a:t>It show Improved accuracy</a:t>
                      </a:r>
                    </a:p>
                    <a:p>
                      <a:pPr>
                        <a:lnSpc>
                          <a:spcPct val="100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tc>
                  <a:txBody>
                    <a:bodyPr/>
                    <a:lstStyle/>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It is Lack of transparency and</a:t>
                      </a:r>
                    </a:p>
                    <a:p>
                      <a:pPr algn="just">
                        <a:lnSpc>
                          <a:spcPct val="100000"/>
                        </a:lnSpc>
                        <a:spcAft>
                          <a:spcPts val="800"/>
                        </a:spcAft>
                      </a:pPr>
                      <a:r>
                        <a:rPr lang="en-IN" sz="1200" dirty="0">
                          <a:effectLst/>
                          <a:latin typeface="Times New Roman" panose="02020603050405020304" pitchFamily="18" charset="0"/>
                          <a:cs typeface="Times New Roman" panose="02020603050405020304" pitchFamily="18" charset="0"/>
                        </a:rPr>
                        <a:t>Data quality</a:t>
                      </a:r>
                    </a:p>
                    <a:p>
                      <a:pPr>
                        <a:lnSpc>
                          <a:spcPct val="100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270" marR="12270" marT="0" marB="0"/>
                </a:tc>
                <a:extLst>
                  <a:ext uri="{0D108BD9-81ED-4DB2-BD59-A6C34878D82A}">
                    <a16:rowId xmlns:a16="http://schemas.microsoft.com/office/drawing/2014/main" val="2011167895"/>
                  </a:ext>
                </a:extLst>
              </a:tr>
            </a:tbl>
          </a:graphicData>
        </a:graphic>
      </p:graphicFrame>
      <p:sp>
        <p:nvSpPr>
          <p:cNvPr id="6" name="TextBox 5">
            <a:extLst>
              <a:ext uri="{FF2B5EF4-FFF2-40B4-BE49-F238E27FC236}">
                <a16:creationId xmlns:a16="http://schemas.microsoft.com/office/drawing/2014/main" id="{B3BAFDD0-C2B1-FEC8-CACD-DE2D76D28EBD}"/>
              </a:ext>
            </a:extLst>
          </p:cNvPr>
          <p:cNvSpPr txBox="1"/>
          <p:nvPr/>
        </p:nvSpPr>
        <p:spPr>
          <a:xfrm>
            <a:off x="0" y="0"/>
            <a:ext cx="6096000" cy="458074"/>
          </a:xfrm>
          <a:prstGeom prst="rect">
            <a:avLst/>
          </a:prstGeom>
          <a:noFill/>
        </p:spPr>
        <p:txBody>
          <a:bodyPr wrap="square">
            <a:spAutoFit/>
          </a:bodyPr>
          <a:lstStyle/>
          <a:p>
            <a:pPr>
              <a:lnSpc>
                <a:spcPct val="150000"/>
              </a:lnSpc>
            </a:pPr>
            <a:r>
              <a:rPr lang="en-IN" sz="1800" b="1" dirty="0">
                <a:latin typeface="Times New Roman" panose="02020603050405020304" pitchFamily="18" charset="0"/>
                <a:cs typeface="Times New Roman" panose="02020603050405020304" pitchFamily="18" charset="0"/>
              </a:rPr>
              <a:t>Literature Survey :</a:t>
            </a:r>
          </a:p>
        </p:txBody>
      </p:sp>
    </p:spTree>
    <p:extLst>
      <p:ext uri="{BB962C8B-B14F-4D97-AF65-F5344CB8AC3E}">
        <p14:creationId xmlns:p14="http://schemas.microsoft.com/office/powerpoint/2010/main" val="873585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A6F3E66-0D76-D8CE-81D9-1618DA87739D}"/>
              </a:ext>
            </a:extLst>
          </p:cNvPr>
          <p:cNvGraphicFramePr>
            <a:graphicFrameLocks noGrp="1"/>
          </p:cNvGraphicFramePr>
          <p:nvPr>
            <p:extLst>
              <p:ext uri="{D42A27DB-BD31-4B8C-83A1-F6EECF244321}">
                <p14:modId xmlns:p14="http://schemas.microsoft.com/office/powerpoint/2010/main" val="585611421"/>
              </p:ext>
            </p:extLst>
          </p:nvPr>
        </p:nvGraphicFramePr>
        <p:xfrm>
          <a:off x="650239" y="320635"/>
          <a:ext cx="10840721" cy="6163621"/>
        </p:xfrm>
        <a:graphic>
          <a:graphicData uri="http://schemas.openxmlformats.org/drawingml/2006/table">
            <a:tbl>
              <a:tblPr firstRow="1" firstCol="1" bandRow="1">
                <a:tableStyleId>{5C22544A-7EE6-4342-B048-85BDC9FD1C3A}</a:tableStyleId>
              </a:tblPr>
              <a:tblGrid>
                <a:gridCol w="279582">
                  <a:extLst>
                    <a:ext uri="{9D8B030D-6E8A-4147-A177-3AD203B41FA5}">
                      <a16:colId xmlns:a16="http://schemas.microsoft.com/office/drawing/2014/main" val="2124487944"/>
                    </a:ext>
                  </a:extLst>
                </a:gridCol>
                <a:gridCol w="3483976">
                  <a:extLst>
                    <a:ext uri="{9D8B030D-6E8A-4147-A177-3AD203B41FA5}">
                      <a16:colId xmlns:a16="http://schemas.microsoft.com/office/drawing/2014/main" val="580325296"/>
                    </a:ext>
                  </a:extLst>
                </a:gridCol>
                <a:gridCol w="2709912">
                  <a:extLst>
                    <a:ext uri="{9D8B030D-6E8A-4147-A177-3AD203B41FA5}">
                      <a16:colId xmlns:a16="http://schemas.microsoft.com/office/drawing/2014/main" val="3586278672"/>
                    </a:ext>
                  </a:extLst>
                </a:gridCol>
                <a:gridCol w="1851199">
                  <a:extLst>
                    <a:ext uri="{9D8B030D-6E8A-4147-A177-3AD203B41FA5}">
                      <a16:colId xmlns:a16="http://schemas.microsoft.com/office/drawing/2014/main" val="3239411734"/>
                    </a:ext>
                  </a:extLst>
                </a:gridCol>
                <a:gridCol w="2516052">
                  <a:extLst>
                    <a:ext uri="{9D8B030D-6E8A-4147-A177-3AD203B41FA5}">
                      <a16:colId xmlns:a16="http://schemas.microsoft.com/office/drawing/2014/main" val="2122752251"/>
                    </a:ext>
                  </a:extLst>
                </a:gridCol>
              </a:tblGrid>
              <a:tr h="1209526">
                <a:tc>
                  <a:txBody>
                    <a:bodyPr/>
                    <a:lstStyle/>
                    <a:p>
                      <a:pPr>
                        <a:lnSpc>
                          <a:spcPct val="107000"/>
                        </a:lnSpc>
                        <a:spcAft>
                          <a:spcPts val="800"/>
                        </a:spcAft>
                      </a:pPr>
                      <a:r>
                        <a:rPr lang="en-IN" sz="1200" b="0" dirty="0">
                          <a:solidFill>
                            <a:schemeClr val="tx1"/>
                          </a:solidFill>
                          <a:effectLst/>
                          <a:latin typeface="Times New Roman" panose="02020603050405020304" pitchFamily="18" charset="0"/>
                          <a:cs typeface="Times New Roman" panose="02020603050405020304" pitchFamily="18" charset="0"/>
                        </a:rPr>
                        <a:t>5.</a:t>
                      </a:r>
                      <a:endParaRPr lang="en-IN"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US" sz="1200" b="0" dirty="0">
                          <a:solidFill>
                            <a:schemeClr val="tx1"/>
                          </a:solidFill>
                          <a:effectLst/>
                          <a:latin typeface="Times New Roman" panose="02020603050405020304" pitchFamily="18" charset="0"/>
                          <a:cs typeface="Times New Roman" panose="02020603050405020304" pitchFamily="18" charset="0"/>
                        </a:rPr>
                        <a:t>Machine Learning based Recommender Systems for Crop Selection: A Systematic Literature Review</a:t>
                      </a:r>
                      <a:endParaRPr lang="en-IN" sz="1200" b="0" dirty="0">
                        <a:solidFill>
                          <a:schemeClr val="tx1"/>
                        </a:solidFill>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en-IN" sz="1200" b="0" dirty="0">
                          <a:solidFill>
                            <a:schemeClr val="tx1"/>
                          </a:solidFill>
                          <a:effectLst/>
                          <a:latin typeface="Times New Roman" panose="02020603050405020304" pitchFamily="18" charset="0"/>
                          <a:cs typeface="Times New Roman" panose="02020603050405020304" pitchFamily="18" charset="0"/>
                        </a:rPr>
                        <a:t> </a:t>
                      </a:r>
                      <a:endParaRPr lang="en-IN"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solidFill>
                      <a:schemeClr val="tx2">
                        <a:lumMod val="20000"/>
                        <a:lumOff val="80000"/>
                      </a:schemeClr>
                    </a:solidFill>
                  </a:tcPr>
                </a:tc>
                <a:tc>
                  <a:txBody>
                    <a:bodyPr/>
                    <a:lstStyle/>
                    <a:p>
                      <a:pPr>
                        <a:lnSpc>
                          <a:spcPct val="107000"/>
                        </a:lnSpc>
                        <a:spcAft>
                          <a:spcPts val="800"/>
                        </a:spcAft>
                      </a:pPr>
                      <a:r>
                        <a:rPr lang="en-IN" sz="1200" b="0" dirty="0">
                          <a:solidFill>
                            <a:schemeClr val="tx1"/>
                          </a:solidFill>
                          <a:effectLst/>
                          <a:latin typeface="Times New Roman" panose="02020603050405020304" pitchFamily="18" charset="0"/>
                          <a:cs typeface="Times New Roman" panose="02020603050405020304" pitchFamily="18" charset="0"/>
                        </a:rPr>
                        <a:t>Younes </a:t>
                      </a:r>
                      <a:r>
                        <a:rPr lang="en-IN" sz="1200" b="0" dirty="0" err="1">
                          <a:solidFill>
                            <a:schemeClr val="tx1"/>
                          </a:solidFill>
                          <a:effectLst/>
                          <a:latin typeface="Times New Roman" panose="02020603050405020304" pitchFamily="18" charset="0"/>
                          <a:cs typeface="Times New Roman" panose="02020603050405020304" pitchFamily="18" charset="0"/>
                        </a:rPr>
                        <a:t>Ommane</a:t>
                      </a:r>
                      <a:r>
                        <a:rPr lang="en-IN" sz="1200" b="0" dirty="0">
                          <a:solidFill>
                            <a:schemeClr val="tx1"/>
                          </a:solidFill>
                          <a:effectLst/>
                          <a:latin typeface="Times New Roman" panose="02020603050405020304" pitchFamily="18" charset="0"/>
                          <a:cs typeface="Times New Roman" panose="02020603050405020304" pitchFamily="18" charset="0"/>
                        </a:rPr>
                        <a:t> et al.,2022</a:t>
                      </a:r>
                      <a:endParaRPr lang="en-IN"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solidFill>
                      <a:schemeClr val="tx2">
                        <a:lumMod val="20000"/>
                        <a:lumOff val="80000"/>
                      </a:schemeClr>
                    </a:solidFill>
                  </a:tcPr>
                </a:tc>
                <a:tc>
                  <a:txBody>
                    <a:bodyPr/>
                    <a:lstStyle/>
                    <a:p>
                      <a:pPr algn="just">
                        <a:lnSpc>
                          <a:spcPct val="107000"/>
                        </a:lnSpc>
                        <a:spcAft>
                          <a:spcPts val="800"/>
                        </a:spcAft>
                      </a:pPr>
                      <a:r>
                        <a:rPr lang="en-IN" sz="1200" b="0" dirty="0">
                          <a:solidFill>
                            <a:schemeClr val="tx1"/>
                          </a:solidFill>
                          <a:effectLst/>
                          <a:latin typeface="Times New Roman" panose="02020603050405020304" pitchFamily="18" charset="0"/>
                          <a:cs typeface="Times New Roman" panose="02020603050405020304" pitchFamily="18" charset="0"/>
                        </a:rPr>
                        <a:t>Systematic Literature Review</a:t>
                      </a:r>
                    </a:p>
                    <a:p>
                      <a:pPr>
                        <a:lnSpc>
                          <a:spcPct val="107000"/>
                        </a:lnSpc>
                        <a:spcAft>
                          <a:spcPts val="800"/>
                        </a:spcAft>
                      </a:pPr>
                      <a:r>
                        <a:rPr lang="en-IN" sz="1200" b="0" dirty="0">
                          <a:solidFill>
                            <a:schemeClr val="tx1"/>
                          </a:solidFill>
                          <a:effectLst/>
                          <a:latin typeface="Times New Roman" panose="02020603050405020304" pitchFamily="18" charset="0"/>
                          <a:cs typeface="Times New Roman" panose="02020603050405020304" pitchFamily="18" charset="0"/>
                        </a:rPr>
                        <a:t> </a:t>
                      </a:r>
                      <a:endParaRPr lang="en-IN"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solidFill>
                      <a:schemeClr val="tx2">
                        <a:lumMod val="20000"/>
                        <a:lumOff val="80000"/>
                      </a:schemeClr>
                    </a:solidFill>
                  </a:tcPr>
                </a:tc>
                <a:tc>
                  <a:txBody>
                    <a:bodyPr/>
                    <a:lstStyle/>
                    <a:p>
                      <a:pPr algn="just">
                        <a:lnSpc>
                          <a:spcPct val="107000"/>
                        </a:lnSpc>
                        <a:spcAft>
                          <a:spcPts val="800"/>
                        </a:spcAft>
                      </a:pPr>
                      <a:r>
                        <a:rPr lang="en-US" sz="1200" b="0" dirty="0">
                          <a:solidFill>
                            <a:schemeClr val="tx1"/>
                          </a:solidFill>
                          <a:effectLst/>
                          <a:latin typeface="Times New Roman" panose="02020603050405020304" pitchFamily="18" charset="0"/>
                          <a:cs typeface="Times New Roman" panose="02020603050405020304" pitchFamily="18" charset="0"/>
                        </a:rPr>
                        <a:t>The accuracy of the recommendations can be limited if there is not enough historical data available to train the machine learning algorithms</a:t>
                      </a:r>
                      <a:endParaRPr lang="en-IN" sz="1200" b="0" dirty="0">
                        <a:solidFill>
                          <a:schemeClr val="tx1"/>
                        </a:solidFill>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en-IN" sz="1200" b="0" dirty="0">
                          <a:solidFill>
                            <a:schemeClr val="tx1"/>
                          </a:solidFill>
                          <a:effectLst/>
                          <a:latin typeface="Times New Roman" panose="02020603050405020304" pitchFamily="18" charset="0"/>
                          <a:cs typeface="Times New Roman" panose="02020603050405020304" pitchFamily="18" charset="0"/>
                        </a:rPr>
                        <a:t> </a:t>
                      </a:r>
                      <a:endParaRPr lang="en-IN" sz="1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solidFill>
                      <a:schemeClr val="tx2">
                        <a:lumMod val="20000"/>
                        <a:lumOff val="80000"/>
                      </a:schemeClr>
                    </a:solidFill>
                  </a:tcPr>
                </a:tc>
                <a:extLst>
                  <a:ext uri="{0D108BD9-81ED-4DB2-BD59-A6C34878D82A}">
                    <a16:rowId xmlns:a16="http://schemas.microsoft.com/office/drawing/2014/main" val="113708121"/>
                  </a:ext>
                </a:extLst>
              </a:tr>
              <a:tr h="810000">
                <a:tc>
                  <a:txBody>
                    <a:bodyPr/>
                    <a:lstStyle/>
                    <a:p>
                      <a:pPr>
                        <a:lnSpc>
                          <a:spcPct val="107000"/>
                        </a:lnSpc>
                        <a:spcAft>
                          <a:spcPts val="800"/>
                        </a:spcAft>
                      </a:pPr>
                      <a:r>
                        <a:rPr lang="en-IN" sz="1200">
                          <a:effectLst/>
                          <a:latin typeface="Times New Roman" panose="02020603050405020304" pitchFamily="18" charset="0"/>
                          <a:cs typeface="Times New Roman" panose="02020603050405020304" pitchFamily="18" charset="0"/>
                        </a:rPr>
                        <a:t>6.</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r>
                        <a:rPr lang="en-IN" sz="1200" dirty="0">
                          <a:effectLst/>
                          <a:latin typeface="Times New Roman" panose="02020603050405020304" pitchFamily="18" charset="0"/>
                          <a:cs typeface="Times New Roman" panose="02020603050405020304" pitchFamily="18" charset="0"/>
                        </a:rPr>
                        <a:t>Crop Suggesting System Using Unsupervised Machine Learning Algorithm</a:t>
                      </a:r>
                    </a:p>
                    <a:p>
                      <a:pPr algn="just">
                        <a:lnSpc>
                          <a:spcPct val="107000"/>
                        </a:lnSpc>
                        <a:spcAft>
                          <a:spcPts val="800"/>
                        </a:spcAft>
                      </a:pPr>
                      <a:r>
                        <a:rPr lang="en-IN" sz="1200" dirty="0">
                          <a:effectLst/>
                          <a:latin typeface="Times New Roman" panose="02020603050405020304" pitchFamily="18" charset="0"/>
                          <a:cs typeface="Times New Roman" panose="02020603050405020304" pitchFamily="18" charset="0"/>
                        </a:rPr>
                        <a:t> </a:t>
                      </a:r>
                    </a:p>
                    <a:p>
                      <a:pPr>
                        <a:lnSpc>
                          <a:spcPct val="107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nSpc>
                          <a:spcPct val="107000"/>
                        </a:lnSpc>
                        <a:spcAft>
                          <a:spcPts val="800"/>
                        </a:spcAft>
                      </a:pPr>
                      <a:r>
                        <a:rPr lang="en-IN" sz="1200">
                          <a:effectLst/>
                          <a:latin typeface="Times New Roman" panose="02020603050405020304" pitchFamily="18" charset="0"/>
                          <a:cs typeface="Times New Roman" panose="02020603050405020304" pitchFamily="18" charset="0"/>
                        </a:rPr>
                        <a:t>K.D.Yesugade et al., 2019</a:t>
                      </a:r>
                    </a:p>
                    <a:p>
                      <a:pPr>
                        <a:lnSpc>
                          <a:spcPct val="107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IN" sz="1200">
                          <a:effectLst/>
                          <a:latin typeface="Times New Roman" panose="02020603050405020304" pitchFamily="18" charset="0"/>
                          <a:cs typeface="Times New Roman" panose="02020603050405020304" pitchFamily="18" charset="0"/>
                        </a:rPr>
                        <a:t>K-means algorithms</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IN" sz="1200">
                          <a:effectLst/>
                          <a:latin typeface="Times New Roman" panose="02020603050405020304" pitchFamily="18" charset="0"/>
                          <a:cs typeface="Times New Roman" panose="02020603050405020304" pitchFamily="18" charset="0"/>
                        </a:rPr>
                        <a:t>Its only taken two case and its may be complex for many cases(crops)</a:t>
                      </a:r>
                    </a:p>
                    <a:p>
                      <a:pPr algn="just">
                        <a:lnSpc>
                          <a:spcPct val="107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extLst>
                  <a:ext uri="{0D108BD9-81ED-4DB2-BD59-A6C34878D82A}">
                    <a16:rowId xmlns:a16="http://schemas.microsoft.com/office/drawing/2014/main" val="2413063846"/>
                  </a:ext>
                </a:extLst>
              </a:tr>
              <a:tr h="1022051">
                <a:tc>
                  <a:txBody>
                    <a:bodyPr/>
                    <a:lstStyle/>
                    <a:p>
                      <a:pPr>
                        <a:lnSpc>
                          <a:spcPct val="107000"/>
                        </a:lnSpc>
                        <a:spcAft>
                          <a:spcPts val="800"/>
                        </a:spcAft>
                      </a:pPr>
                      <a:r>
                        <a:rPr lang="en-IN" sz="1200">
                          <a:effectLst/>
                          <a:latin typeface="Times New Roman" panose="02020603050405020304" pitchFamily="18" charset="0"/>
                          <a:cs typeface="Times New Roman" panose="02020603050405020304" pitchFamily="18" charset="0"/>
                        </a:rPr>
                        <a:t>7.</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Survey on Machine Learning for Crop Prediction Using Soil Nutrients Data </a:t>
                      </a:r>
                      <a:endParaRPr lang="en-IN" sz="1200">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nSpc>
                          <a:spcPct val="107000"/>
                        </a:lnSpc>
                        <a:spcAft>
                          <a:spcPts val="800"/>
                        </a:spcAft>
                      </a:pPr>
                      <a:r>
                        <a:rPr lang="en-IN" sz="1200" dirty="0" err="1">
                          <a:effectLst/>
                          <a:latin typeface="Times New Roman" panose="02020603050405020304" pitchFamily="18" charset="0"/>
                          <a:cs typeface="Times New Roman" panose="02020603050405020304" pitchFamily="18" charset="0"/>
                        </a:rPr>
                        <a:t>R.Kesavamoorthy</a:t>
                      </a:r>
                      <a:r>
                        <a:rPr lang="en-IN" sz="1200" dirty="0">
                          <a:effectLst/>
                          <a:latin typeface="Times New Roman" panose="02020603050405020304" pitchFamily="18" charset="0"/>
                          <a:cs typeface="Times New Roman" panose="02020603050405020304" pitchFamily="18" charset="0"/>
                        </a:rPr>
                        <a:t> et al.,2021</a:t>
                      </a:r>
                    </a:p>
                    <a:p>
                      <a:pPr>
                        <a:lnSpc>
                          <a:spcPct val="107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US" sz="1200" dirty="0">
                          <a:effectLst/>
                          <a:latin typeface="Times New Roman" panose="02020603050405020304" pitchFamily="18" charset="0"/>
                          <a:cs typeface="Times New Roman" panose="02020603050405020304" pitchFamily="18" charset="0"/>
                        </a:rPr>
                        <a:t>Support Vector Machine, Bagged Tree, </a:t>
                      </a:r>
                      <a:r>
                        <a:rPr lang="en-US" sz="1200" dirty="0" err="1">
                          <a:effectLst/>
                          <a:latin typeface="Times New Roman" panose="02020603050405020304" pitchFamily="18" charset="0"/>
                          <a:cs typeface="Times New Roman" panose="02020603050405020304" pitchFamily="18" charset="0"/>
                        </a:rPr>
                        <a:t>Adaboost</a:t>
                      </a:r>
                      <a:r>
                        <a:rPr lang="en-US" sz="1200" dirty="0">
                          <a:effectLst/>
                          <a:latin typeface="Times New Roman" panose="02020603050405020304" pitchFamily="18" charset="0"/>
                          <a:cs typeface="Times New Roman" panose="02020603050405020304" pitchFamily="18" charset="0"/>
                        </a:rPr>
                        <a:t>, Naive Bayes, and Artificial Neural Network.</a:t>
                      </a:r>
                      <a:endParaRPr lang="en-IN" sz="12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IN" sz="1200" dirty="0">
                          <a:effectLst/>
                          <a:latin typeface="Times New Roman" panose="02020603050405020304" pitchFamily="18" charset="0"/>
                          <a:cs typeface="Times New Roman" panose="02020603050405020304" pitchFamily="18" charset="0"/>
                        </a:rPr>
                        <a:t>Only intake of soil nutrients parameters, so data </a:t>
                      </a:r>
                      <a:r>
                        <a:rPr lang="en-IN" sz="1200" dirty="0" err="1">
                          <a:effectLst/>
                          <a:latin typeface="Times New Roman" panose="02020603050405020304" pitchFamily="18" charset="0"/>
                          <a:cs typeface="Times New Roman" panose="02020603050405020304" pitchFamily="18" charset="0"/>
                        </a:rPr>
                        <a:t>insufficitent</a:t>
                      </a:r>
                      <a:r>
                        <a:rPr lang="en-IN" sz="1200" dirty="0">
                          <a:effectLst/>
                          <a:latin typeface="Times New Roman" panose="02020603050405020304" pitchFamily="18" charset="0"/>
                          <a:cs typeface="Times New Roman" panose="02020603050405020304" pitchFamily="18" charset="0"/>
                        </a:rPr>
                        <a:t> to give high accuracy</a:t>
                      </a:r>
                    </a:p>
                    <a:p>
                      <a:pPr algn="just">
                        <a:lnSpc>
                          <a:spcPct val="107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extLst>
                  <a:ext uri="{0D108BD9-81ED-4DB2-BD59-A6C34878D82A}">
                    <a16:rowId xmlns:a16="http://schemas.microsoft.com/office/drawing/2014/main" val="3099780534"/>
                  </a:ext>
                </a:extLst>
              </a:tr>
              <a:tr h="834575">
                <a:tc>
                  <a:txBody>
                    <a:bodyPr/>
                    <a:lstStyle/>
                    <a:p>
                      <a:pPr>
                        <a:lnSpc>
                          <a:spcPct val="107000"/>
                        </a:lnSpc>
                        <a:spcAft>
                          <a:spcPts val="800"/>
                        </a:spcAft>
                      </a:pPr>
                      <a:r>
                        <a:rPr lang="en-IN" sz="1200">
                          <a:effectLst/>
                          <a:latin typeface="Times New Roman" panose="02020603050405020304" pitchFamily="18" charset="0"/>
                          <a:cs typeface="Times New Roman" panose="02020603050405020304" pitchFamily="18" charset="0"/>
                        </a:rPr>
                        <a:t>8.</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nSpc>
                          <a:spcPct val="107000"/>
                        </a:lnSpc>
                        <a:spcAft>
                          <a:spcPts val="800"/>
                        </a:spcAft>
                      </a:pPr>
                      <a:r>
                        <a:rPr lang="en-US" sz="1200" dirty="0">
                          <a:effectLst/>
                          <a:latin typeface="Times New Roman" panose="02020603050405020304" pitchFamily="18" charset="0"/>
                          <a:cs typeface="Times New Roman" panose="02020603050405020304" pitchFamily="18" charset="0"/>
                        </a:rPr>
                        <a:t>Machine Learning Based Crop Recommendation System</a:t>
                      </a:r>
                      <a:endParaRPr lang="en-IN" sz="1200" dirty="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IN" sz="1200">
                          <a:effectLst/>
                          <a:latin typeface="Times New Roman" panose="02020603050405020304" pitchFamily="18" charset="0"/>
                          <a:cs typeface="Times New Roman" panose="02020603050405020304" pitchFamily="18" charset="0"/>
                        </a:rPr>
                        <a:t>Dhruv Piyush Parikh et al.,2021</a:t>
                      </a:r>
                    </a:p>
                    <a:p>
                      <a:pPr>
                        <a:lnSpc>
                          <a:spcPct val="107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Machine Learning, Random Forest Classifier, Tkinter</a:t>
                      </a:r>
                      <a:endParaRPr lang="en-IN" sz="120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IN" sz="1200">
                          <a:effectLst/>
                          <a:latin typeface="Times New Roman" panose="02020603050405020304" pitchFamily="18" charset="0"/>
                          <a:cs typeface="Times New Roman" panose="02020603050405020304" pitchFamily="18" charset="0"/>
                        </a:rPr>
                        <a:t>Crop is recommended but yield is not predicted sometimes it may be affect profit</a:t>
                      </a:r>
                    </a:p>
                    <a:p>
                      <a:pPr algn="just">
                        <a:lnSpc>
                          <a:spcPct val="107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extLst>
                  <a:ext uri="{0D108BD9-81ED-4DB2-BD59-A6C34878D82A}">
                    <a16:rowId xmlns:a16="http://schemas.microsoft.com/office/drawing/2014/main" val="3788729704"/>
                  </a:ext>
                </a:extLst>
              </a:tr>
              <a:tr h="773381">
                <a:tc>
                  <a:txBody>
                    <a:bodyPr/>
                    <a:lstStyle/>
                    <a:p>
                      <a:pPr>
                        <a:lnSpc>
                          <a:spcPct val="107000"/>
                        </a:lnSpc>
                        <a:spcAft>
                          <a:spcPts val="800"/>
                        </a:spcAft>
                      </a:pPr>
                      <a:r>
                        <a:rPr lang="en-IN" sz="1200">
                          <a:effectLst/>
                          <a:latin typeface="Times New Roman" panose="02020603050405020304" pitchFamily="18" charset="0"/>
                          <a:cs typeface="Times New Roman" panose="02020603050405020304" pitchFamily="18" charset="0"/>
                        </a:rPr>
                        <a:t>9.</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spcBef>
                          <a:spcPts val="600"/>
                        </a:spcBef>
                        <a:spcAft>
                          <a:spcPts val="600"/>
                        </a:spcAft>
                      </a:pPr>
                      <a:r>
                        <a:rPr lang="en-IN" sz="1200">
                          <a:effectLst/>
                          <a:latin typeface="Times New Roman" panose="02020603050405020304" pitchFamily="18" charset="0"/>
                          <a:cs typeface="Times New Roman" panose="02020603050405020304" pitchFamily="18" charset="0"/>
                        </a:rPr>
                        <a:t>Machine Learning for Detection and Prediction of Crop Diseases and Pests: A Comprehensive Survey</a:t>
                      </a:r>
                    </a:p>
                    <a:p>
                      <a:pPr>
                        <a:lnSpc>
                          <a:spcPct val="107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IN" sz="1200">
                          <a:effectLst/>
                          <a:latin typeface="Times New Roman" panose="02020603050405020304" pitchFamily="18" charset="0"/>
                          <a:cs typeface="Times New Roman" panose="02020603050405020304" pitchFamily="18" charset="0"/>
                        </a:rPr>
                        <a:t>João C. Ferreira et al., 2022</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IN" sz="1200">
                          <a:effectLst/>
                          <a:latin typeface="Times New Roman" panose="02020603050405020304" pitchFamily="18" charset="0"/>
                          <a:cs typeface="Times New Roman" panose="02020603050405020304" pitchFamily="18" charset="0"/>
                        </a:rPr>
                        <a:t>Random Forests,</a:t>
                      </a:r>
                    </a:p>
                    <a:p>
                      <a:pPr algn="just">
                        <a:lnSpc>
                          <a:spcPct val="107000"/>
                        </a:lnSpc>
                        <a:spcAft>
                          <a:spcPts val="800"/>
                        </a:spcAft>
                      </a:pPr>
                      <a:r>
                        <a:rPr lang="en-IN" sz="1200">
                          <a:effectLst/>
                          <a:latin typeface="Times New Roman" panose="02020603050405020304" pitchFamily="18" charset="0"/>
                          <a:cs typeface="Times New Roman" panose="02020603050405020304" pitchFamily="18" charset="0"/>
                        </a:rPr>
                        <a:t>ANN,SVM</a:t>
                      </a:r>
                      <a:r>
                        <a:rPr lang="en-US" sz="1200">
                          <a:effectLst/>
                          <a:latin typeface="Times New Roman" panose="02020603050405020304" pitchFamily="18" charset="0"/>
                          <a:cs typeface="Times New Roman" panose="02020603050405020304" pitchFamily="18" charset="0"/>
                        </a:rPr>
                        <a:t> Classfier Algorithm</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IN" sz="1200" dirty="0">
                          <a:effectLst/>
                          <a:latin typeface="Times New Roman" panose="02020603050405020304" pitchFamily="18" charset="0"/>
                          <a:cs typeface="Times New Roman" panose="02020603050405020304" pitchFamily="18" charset="0"/>
                        </a:rPr>
                        <a:t>Survey not deeply discussed about many research papers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extLst>
                  <a:ext uri="{0D108BD9-81ED-4DB2-BD59-A6C34878D82A}">
                    <a16:rowId xmlns:a16="http://schemas.microsoft.com/office/drawing/2014/main" val="2824534871"/>
                  </a:ext>
                </a:extLst>
              </a:tr>
              <a:tr h="1397001">
                <a:tc>
                  <a:txBody>
                    <a:bodyPr/>
                    <a:lstStyle/>
                    <a:p>
                      <a:pPr>
                        <a:lnSpc>
                          <a:spcPct val="107000"/>
                        </a:lnSpc>
                        <a:spcAft>
                          <a:spcPts val="800"/>
                        </a:spcAft>
                      </a:pPr>
                      <a:r>
                        <a:rPr lang="en-IN" sz="1200">
                          <a:effectLst/>
                          <a:latin typeface="Times New Roman" panose="02020603050405020304" pitchFamily="18" charset="0"/>
                          <a:cs typeface="Times New Roman" panose="02020603050405020304" pitchFamily="18" charset="0"/>
                        </a:rPr>
                        <a:t>10.</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nSpc>
                          <a:spcPct val="107000"/>
                        </a:lnSpc>
                        <a:spcAft>
                          <a:spcPts val="800"/>
                        </a:spcAft>
                      </a:pPr>
                      <a:r>
                        <a:rPr lang="en-IN" sz="1200">
                          <a:effectLst/>
                          <a:latin typeface="Times New Roman" panose="02020603050405020304" pitchFamily="18" charset="0"/>
                          <a:cs typeface="Times New Roman" panose="02020603050405020304" pitchFamily="18" charset="0"/>
                        </a:rPr>
                        <a:t>Crop Recommendation System</a:t>
                      </a:r>
                    </a:p>
                    <a:p>
                      <a:pPr>
                        <a:lnSpc>
                          <a:spcPct val="107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nSpc>
                          <a:spcPct val="107000"/>
                        </a:lnSpc>
                        <a:spcAft>
                          <a:spcPts val="800"/>
                        </a:spcAft>
                      </a:pPr>
                      <a:r>
                        <a:rPr lang="en-IN" sz="1200">
                          <a:effectLst/>
                          <a:latin typeface="Times New Roman" panose="02020603050405020304" pitchFamily="18" charset="0"/>
                          <a:cs typeface="Times New Roman" panose="02020603050405020304" pitchFamily="18" charset="0"/>
                        </a:rPr>
                        <a:t>Pradeepa Bandara et al., 2020</a:t>
                      </a:r>
                    </a:p>
                    <a:p>
                      <a:pPr>
                        <a:lnSpc>
                          <a:spcPct val="107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US" sz="1200">
                          <a:effectLst/>
                          <a:latin typeface="Times New Roman" panose="02020603050405020304" pitchFamily="18" charset="0"/>
                          <a:cs typeface="Times New Roman" panose="02020603050405020304" pitchFamily="18" charset="0"/>
                        </a:rPr>
                        <a:t>Naïve Bayes, Support Vector Machine, K-Means Clustering and also Natural Language Processing (Sentiment Analysis)</a:t>
                      </a:r>
                      <a:endParaRPr lang="en-IN" sz="1200">
                        <a:effectLst/>
                        <a:latin typeface="Times New Roman" panose="02020603050405020304" pitchFamily="18" charset="0"/>
                        <a:cs typeface="Times New Roman" panose="02020603050405020304" pitchFamily="18" charset="0"/>
                      </a:endParaRPr>
                    </a:p>
                    <a:p>
                      <a:pPr>
                        <a:lnSpc>
                          <a:spcPct val="107000"/>
                        </a:lnSpc>
                        <a:spcAft>
                          <a:spcPts val="800"/>
                        </a:spcAft>
                      </a:pPr>
                      <a:r>
                        <a:rPr lang="en-IN"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tc>
                  <a:txBody>
                    <a:bodyPr/>
                    <a:lstStyle/>
                    <a:p>
                      <a:pPr algn="just">
                        <a:lnSpc>
                          <a:spcPct val="107000"/>
                        </a:lnSpc>
                        <a:spcAft>
                          <a:spcPts val="800"/>
                        </a:spcAft>
                      </a:pPr>
                      <a:r>
                        <a:rPr lang="en-IN" sz="1200" dirty="0">
                          <a:effectLst/>
                          <a:latin typeface="Times New Roman" panose="02020603050405020304" pitchFamily="18" charset="0"/>
                          <a:cs typeface="Times New Roman" panose="02020603050405020304" pitchFamily="18" charset="0"/>
                        </a:rPr>
                        <a:t>Date is more accurate but lack of output accuracy compared to other models</a:t>
                      </a:r>
                    </a:p>
                    <a:p>
                      <a:pPr>
                        <a:lnSpc>
                          <a:spcPct val="107000"/>
                        </a:lnSpc>
                        <a:spcAft>
                          <a:spcPts val="800"/>
                        </a:spcAft>
                      </a:pPr>
                      <a:r>
                        <a:rPr lang="en-IN"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1839" marR="21839" marT="0" marB="0"/>
                </a:tc>
                <a:extLst>
                  <a:ext uri="{0D108BD9-81ED-4DB2-BD59-A6C34878D82A}">
                    <a16:rowId xmlns:a16="http://schemas.microsoft.com/office/drawing/2014/main" val="2531763455"/>
                  </a:ext>
                </a:extLst>
              </a:tr>
            </a:tbl>
          </a:graphicData>
        </a:graphic>
      </p:graphicFrame>
    </p:spTree>
    <p:extLst>
      <p:ext uri="{BB962C8B-B14F-4D97-AF65-F5344CB8AC3E}">
        <p14:creationId xmlns:p14="http://schemas.microsoft.com/office/powerpoint/2010/main" val="326421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9756E4-225F-6692-5A4C-F79929E5D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76463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A68F6-8A51-5B45-896A-DD6A7609D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4278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2025</Words>
  <Application>Microsoft Office PowerPoint</Application>
  <PresentationFormat>Widescreen</PresentationFormat>
  <Paragraphs>209</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Yahavarshini E</dc:creator>
  <cp:lastModifiedBy>Yahavarshini E</cp:lastModifiedBy>
  <cp:revision>3</cp:revision>
  <dcterms:created xsi:type="dcterms:W3CDTF">2023-05-22T04:27:20Z</dcterms:created>
  <dcterms:modified xsi:type="dcterms:W3CDTF">2023-05-22T06:41:21Z</dcterms:modified>
</cp:coreProperties>
</file>